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3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2" r:id="rId2"/>
    <p:sldId id="307" r:id="rId3"/>
    <p:sldId id="293" r:id="rId4"/>
    <p:sldId id="259" r:id="rId5"/>
    <p:sldId id="257" r:id="rId6"/>
    <p:sldId id="256" r:id="rId7"/>
    <p:sldId id="260" r:id="rId8"/>
    <p:sldId id="339" r:id="rId9"/>
    <p:sldId id="262" r:id="rId10"/>
    <p:sldId id="263" r:id="rId11"/>
    <p:sldId id="264" r:id="rId12"/>
    <p:sldId id="265" r:id="rId13"/>
    <p:sldId id="266" r:id="rId14"/>
    <p:sldId id="268" r:id="rId15"/>
    <p:sldId id="269" r:id="rId16"/>
    <p:sldId id="270" r:id="rId17"/>
    <p:sldId id="271" r:id="rId18"/>
    <p:sldId id="336" r:id="rId19"/>
    <p:sldId id="267" r:id="rId20"/>
    <p:sldId id="272" r:id="rId21"/>
    <p:sldId id="273" r:id="rId22"/>
    <p:sldId id="274" r:id="rId23"/>
    <p:sldId id="275" r:id="rId24"/>
    <p:sldId id="276" r:id="rId25"/>
    <p:sldId id="277" r:id="rId26"/>
    <p:sldId id="278" r:id="rId27"/>
    <p:sldId id="279" r:id="rId28"/>
    <p:sldId id="280" r:id="rId29"/>
    <p:sldId id="281" r:id="rId30"/>
    <p:sldId id="283" r:id="rId31"/>
    <p:sldId id="282" r:id="rId32"/>
    <p:sldId id="284" r:id="rId33"/>
    <p:sldId id="285" r:id="rId34"/>
    <p:sldId id="337" r:id="rId35"/>
    <p:sldId id="286" r:id="rId36"/>
    <p:sldId id="288" r:id="rId37"/>
    <p:sldId id="289" r:id="rId38"/>
    <p:sldId id="290" r:id="rId39"/>
    <p:sldId id="291" r:id="rId40"/>
    <p:sldId id="292" r:id="rId41"/>
    <p:sldId id="338" r:id="rId42"/>
    <p:sldId id="287" r:id="rId43"/>
    <p:sldId id="308" r:id="rId44"/>
    <p:sldId id="296" r:id="rId45"/>
    <p:sldId id="297" r:id="rId46"/>
    <p:sldId id="298" r:id="rId47"/>
    <p:sldId id="295" r:id="rId48"/>
    <p:sldId id="301" r:id="rId49"/>
    <p:sldId id="299" r:id="rId50"/>
    <p:sldId id="302" r:id="rId51"/>
    <p:sldId id="304" r:id="rId52"/>
    <p:sldId id="300" r:id="rId53"/>
    <p:sldId id="303" r:id="rId54"/>
    <p:sldId id="305" r:id="rId55"/>
    <p:sldId id="306" r:id="rId56"/>
    <p:sldId id="310" r:id="rId57"/>
    <p:sldId id="313" r:id="rId58"/>
    <p:sldId id="314" r:id="rId59"/>
    <p:sldId id="312" r:id="rId60"/>
    <p:sldId id="322" r:id="rId61"/>
    <p:sldId id="323" r:id="rId62"/>
    <p:sldId id="315" r:id="rId63"/>
    <p:sldId id="309" r:id="rId64"/>
    <p:sldId id="318" r:id="rId65"/>
    <p:sldId id="317" r:id="rId66"/>
    <p:sldId id="331" r:id="rId67"/>
    <p:sldId id="316" r:id="rId68"/>
    <p:sldId id="324" r:id="rId69"/>
    <p:sldId id="320" r:id="rId70"/>
    <p:sldId id="321" r:id="rId71"/>
    <p:sldId id="319" r:id="rId72"/>
    <p:sldId id="327" r:id="rId73"/>
    <p:sldId id="329" r:id="rId74"/>
    <p:sldId id="325" r:id="rId75"/>
    <p:sldId id="326" r:id="rId76"/>
    <p:sldId id="328" r:id="rId77"/>
    <p:sldId id="330" r:id="rId78"/>
    <p:sldId id="334" r:id="rId79"/>
    <p:sldId id="258" r:id="rId80"/>
    <p:sldId id="294"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56784D-EDE1-4099-B07C-96B517F885A6}">
          <p14:sldIdLst>
            <p14:sldId id="332"/>
            <p14:sldId id="307"/>
            <p14:sldId id="293"/>
            <p14:sldId id="259"/>
            <p14:sldId id="257"/>
            <p14:sldId id="256"/>
            <p14:sldId id="260"/>
            <p14:sldId id="339"/>
            <p14:sldId id="262"/>
            <p14:sldId id="263"/>
            <p14:sldId id="264"/>
            <p14:sldId id="265"/>
            <p14:sldId id="266"/>
            <p14:sldId id="268"/>
            <p14:sldId id="269"/>
            <p14:sldId id="270"/>
            <p14:sldId id="271"/>
            <p14:sldId id="336"/>
            <p14:sldId id="267"/>
            <p14:sldId id="272"/>
            <p14:sldId id="273"/>
            <p14:sldId id="274"/>
            <p14:sldId id="275"/>
            <p14:sldId id="276"/>
            <p14:sldId id="277"/>
            <p14:sldId id="278"/>
            <p14:sldId id="279"/>
            <p14:sldId id="280"/>
            <p14:sldId id="281"/>
            <p14:sldId id="283"/>
            <p14:sldId id="282"/>
            <p14:sldId id="284"/>
            <p14:sldId id="285"/>
            <p14:sldId id="337"/>
            <p14:sldId id="286"/>
            <p14:sldId id="288"/>
            <p14:sldId id="289"/>
            <p14:sldId id="290"/>
            <p14:sldId id="291"/>
            <p14:sldId id="292"/>
            <p14:sldId id="338"/>
          </p14:sldIdLst>
        </p14:section>
        <p14:section name="Untitled Section" id="{BEE10464-AD2C-42C5-8687-A4A5F9EE1EF1}">
          <p14:sldIdLst>
            <p14:sldId id="287"/>
            <p14:sldId id="308"/>
            <p14:sldId id="296"/>
            <p14:sldId id="297"/>
            <p14:sldId id="298"/>
            <p14:sldId id="295"/>
            <p14:sldId id="301"/>
            <p14:sldId id="299"/>
            <p14:sldId id="302"/>
            <p14:sldId id="304"/>
            <p14:sldId id="300"/>
            <p14:sldId id="303"/>
            <p14:sldId id="305"/>
            <p14:sldId id="306"/>
          </p14:sldIdLst>
        </p14:section>
        <p14:section name="Untitled Section" id="{0F28180C-2CDD-4AA9-84FC-5635952D161E}">
          <p14:sldIdLst>
            <p14:sldId id="310"/>
            <p14:sldId id="313"/>
            <p14:sldId id="314"/>
            <p14:sldId id="312"/>
            <p14:sldId id="322"/>
            <p14:sldId id="323"/>
            <p14:sldId id="315"/>
            <p14:sldId id="309"/>
            <p14:sldId id="318"/>
            <p14:sldId id="317"/>
            <p14:sldId id="331"/>
            <p14:sldId id="316"/>
            <p14:sldId id="324"/>
            <p14:sldId id="320"/>
            <p14:sldId id="321"/>
            <p14:sldId id="319"/>
            <p14:sldId id="327"/>
            <p14:sldId id="329"/>
            <p14:sldId id="325"/>
            <p14:sldId id="326"/>
            <p14:sldId id="328"/>
            <p14:sldId id="330"/>
            <p14:sldId id="334"/>
            <p14:sldId id="25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70" autoAdjust="0"/>
    <p:restoredTop sz="94660"/>
  </p:normalViewPr>
  <p:slideViewPr>
    <p:cSldViewPr snapToGrid="0">
      <p:cViewPr varScale="1">
        <p:scale>
          <a:sx n="87" d="100"/>
          <a:sy n="87" d="100"/>
        </p:scale>
        <p:origin x="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Sheet1!$A$2</c:f>
              <c:strCache>
                <c:ptCount val="1"/>
                <c:pt idx="0">
                  <c:v>A</c:v>
                </c:pt>
              </c:strCache>
            </c:strRef>
          </c:tx>
          <c:spPr>
            <a:solidFill>
              <a:srgbClr val="0070C0"/>
            </a:solidFill>
            <a:ln>
              <a:noFill/>
            </a:ln>
            <a:effectLst/>
          </c:spPr>
          <c:invertIfNegative val="0"/>
          <c:val>
            <c:numRef>
              <c:f>Sheet1!$B$2:$AO$2</c:f>
              <c:numCache>
                <c:formatCode>General</c:formatCode>
                <c:ptCount val="40"/>
                <c:pt idx="0">
                  <c:v>7</c:v>
                </c:pt>
                <c:pt idx="1">
                  <c:v>0</c:v>
                </c:pt>
                <c:pt idx="2">
                  <c:v>0</c:v>
                </c:pt>
                <c:pt idx="3">
                  <c:v>7</c:v>
                </c:pt>
                <c:pt idx="4">
                  <c:v>0</c:v>
                </c:pt>
                <c:pt idx="5">
                  <c:v>0</c:v>
                </c:pt>
                <c:pt idx="6">
                  <c:v>0</c:v>
                </c:pt>
                <c:pt idx="7">
                  <c:v>7</c:v>
                </c:pt>
                <c:pt idx="8">
                  <c:v>0</c:v>
                </c:pt>
                <c:pt idx="9">
                  <c:v>0</c:v>
                </c:pt>
                <c:pt idx="10">
                  <c:v>0</c:v>
                </c:pt>
                <c:pt idx="11">
                  <c:v>0</c:v>
                </c:pt>
                <c:pt idx="12">
                  <c:v>0</c:v>
                </c:pt>
                <c:pt idx="13">
                  <c:v>6</c:v>
                </c:pt>
                <c:pt idx="14">
                  <c:v>0</c:v>
                </c:pt>
                <c:pt idx="15">
                  <c:v>0</c:v>
                </c:pt>
                <c:pt idx="16">
                  <c:v>0</c:v>
                </c:pt>
                <c:pt idx="17">
                  <c:v>0</c:v>
                </c:pt>
                <c:pt idx="18">
                  <c:v>0</c:v>
                </c:pt>
                <c:pt idx="19">
                  <c:v>0</c:v>
                </c:pt>
                <c:pt idx="20">
                  <c:v>5</c:v>
                </c:pt>
                <c:pt idx="21">
                  <c:v>0</c:v>
                </c:pt>
                <c:pt idx="22">
                  <c:v>0</c:v>
                </c:pt>
                <c:pt idx="23">
                  <c:v>0</c:v>
                </c:pt>
                <c:pt idx="24">
                  <c:v>0</c:v>
                </c:pt>
                <c:pt idx="25">
                  <c:v>3</c:v>
                </c:pt>
                <c:pt idx="26">
                  <c:v>6</c:v>
                </c:pt>
                <c:pt idx="27">
                  <c:v>0</c:v>
                </c:pt>
                <c:pt idx="28">
                  <c:v>0</c:v>
                </c:pt>
                <c:pt idx="29">
                  <c:v>0</c:v>
                </c:pt>
                <c:pt idx="30">
                  <c:v>0</c:v>
                </c:pt>
                <c:pt idx="31">
                  <c:v>7</c:v>
                </c:pt>
                <c:pt idx="32">
                  <c:v>0</c:v>
                </c:pt>
                <c:pt idx="33">
                  <c:v>7</c:v>
                </c:pt>
                <c:pt idx="34">
                  <c:v>0</c:v>
                </c:pt>
                <c:pt idx="35">
                  <c:v>0</c:v>
                </c:pt>
                <c:pt idx="36">
                  <c:v>7</c:v>
                </c:pt>
                <c:pt idx="37">
                  <c:v>0</c:v>
                </c:pt>
                <c:pt idx="38">
                  <c:v>0</c:v>
                </c:pt>
                <c:pt idx="39">
                  <c:v>1</c:v>
                </c:pt>
              </c:numCache>
            </c:numRef>
          </c:val>
        </c:ser>
        <c:ser>
          <c:idx val="1"/>
          <c:order val="1"/>
          <c:tx>
            <c:strRef>
              <c:f>Sheet1!$A$3</c:f>
              <c:strCache>
                <c:ptCount val="1"/>
                <c:pt idx="0">
                  <c:v>T</c:v>
                </c:pt>
              </c:strCache>
            </c:strRef>
          </c:tx>
          <c:spPr>
            <a:solidFill>
              <a:srgbClr val="FF0000"/>
            </a:solidFill>
            <a:ln>
              <a:noFill/>
            </a:ln>
            <a:effectLst/>
          </c:spPr>
          <c:invertIfNegative val="0"/>
          <c:val>
            <c:numRef>
              <c:f>Sheet1!$B$3:$AO$3</c:f>
              <c:numCache>
                <c:formatCode>General</c:formatCode>
                <c:ptCount val="40"/>
                <c:pt idx="0">
                  <c:v>0</c:v>
                </c:pt>
                <c:pt idx="1">
                  <c:v>7</c:v>
                </c:pt>
                <c:pt idx="2">
                  <c:v>7</c:v>
                </c:pt>
                <c:pt idx="3">
                  <c:v>0</c:v>
                </c:pt>
                <c:pt idx="4">
                  <c:v>0</c:v>
                </c:pt>
                <c:pt idx="5">
                  <c:v>0</c:v>
                </c:pt>
                <c:pt idx="6">
                  <c:v>0</c:v>
                </c:pt>
                <c:pt idx="7">
                  <c:v>0</c:v>
                </c:pt>
                <c:pt idx="8">
                  <c:v>7</c:v>
                </c:pt>
                <c:pt idx="9">
                  <c:v>6</c:v>
                </c:pt>
                <c:pt idx="10">
                  <c:v>0</c:v>
                </c:pt>
                <c:pt idx="11">
                  <c:v>0</c:v>
                </c:pt>
                <c:pt idx="12">
                  <c:v>6</c:v>
                </c:pt>
                <c:pt idx="13">
                  <c:v>0</c:v>
                </c:pt>
                <c:pt idx="14">
                  <c:v>6</c:v>
                </c:pt>
                <c:pt idx="15">
                  <c:v>0</c:v>
                </c:pt>
                <c:pt idx="16">
                  <c:v>0</c:v>
                </c:pt>
                <c:pt idx="17">
                  <c:v>5</c:v>
                </c:pt>
                <c:pt idx="18">
                  <c:v>5</c:v>
                </c:pt>
                <c:pt idx="19">
                  <c:v>0</c:v>
                </c:pt>
                <c:pt idx="20">
                  <c:v>0</c:v>
                </c:pt>
                <c:pt idx="21">
                  <c:v>5</c:v>
                </c:pt>
                <c:pt idx="22">
                  <c:v>5</c:v>
                </c:pt>
                <c:pt idx="23">
                  <c:v>0</c:v>
                </c:pt>
                <c:pt idx="24">
                  <c:v>0</c:v>
                </c:pt>
                <c:pt idx="25">
                  <c:v>0</c:v>
                </c:pt>
                <c:pt idx="26">
                  <c:v>0</c:v>
                </c:pt>
                <c:pt idx="27">
                  <c:v>6</c:v>
                </c:pt>
                <c:pt idx="28">
                  <c:v>7</c:v>
                </c:pt>
                <c:pt idx="29">
                  <c:v>0</c:v>
                </c:pt>
                <c:pt idx="30">
                  <c:v>0</c:v>
                </c:pt>
                <c:pt idx="31">
                  <c:v>0</c:v>
                </c:pt>
                <c:pt idx="32">
                  <c:v>7</c:v>
                </c:pt>
                <c:pt idx="33">
                  <c:v>0</c:v>
                </c:pt>
                <c:pt idx="34">
                  <c:v>0</c:v>
                </c:pt>
                <c:pt idx="35">
                  <c:v>0</c:v>
                </c:pt>
                <c:pt idx="36">
                  <c:v>0</c:v>
                </c:pt>
                <c:pt idx="37">
                  <c:v>7</c:v>
                </c:pt>
                <c:pt idx="38">
                  <c:v>7</c:v>
                </c:pt>
                <c:pt idx="39">
                  <c:v>6</c:v>
                </c:pt>
              </c:numCache>
            </c:numRef>
          </c:val>
        </c:ser>
        <c:ser>
          <c:idx val="2"/>
          <c:order val="2"/>
          <c:tx>
            <c:strRef>
              <c:f>Sheet1!$A$4</c:f>
              <c:strCache>
                <c:ptCount val="1"/>
                <c:pt idx="0">
                  <c:v>C</c:v>
                </c:pt>
              </c:strCache>
            </c:strRef>
          </c:tx>
          <c:spPr>
            <a:solidFill>
              <a:srgbClr val="00B050"/>
            </a:solidFill>
            <a:ln>
              <a:noFill/>
            </a:ln>
            <a:effectLst/>
          </c:spPr>
          <c:invertIfNegative val="0"/>
          <c:val>
            <c:numRef>
              <c:f>Sheet1!$B$4:$AO$4</c:f>
              <c:numCache>
                <c:formatCode>General</c:formatCode>
                <c:ptCount val="40"/>
                <c:pt idx="0">
                  <c:v>0</c:v>
                </c:pt>
                <c:pt idx="1">
                  <c:v>0</c:v>
                </c:pt>
                <c:pt idx="2">
                  <c:v>0</c:v>
                </c:pt>
                <c:pt idx="3">
                  <c:v>0</c:v>
                </c:pt>
                <c:pt idx="4">
                  <c:v>7</c:v>
                </c:pt>
                <c:pt idx="5">
                  <c:v>0</c:v>
                </c:pt>
                <c:pt idx="6">
                  <c:v>7</c:v>
                </c:pt>
                <c:pt idx="7">
                  <c:v>0</c:v>
                </c:pt>
                <c:pt idx="8">
                  <c:v>0</c:v>
                </c:pt>
                <c:pt idx="9">
                  <c:v>0</c:v>
                </c:pt>
                <c:pt idx="10">
                  <c:v>6</c:v>
                </c:pt>
                <c:pt idx="11">
                  <c:v>0</c:v>
                </c:pt>
                <c:pt idx="12">
                  <c:v>0</c:v>
                </c:pt>
                <c:pt idx="13">
                  <c:v>0</c:v>
                </c:pt>
                <c:pt idx="14">
                  <c:v>0</c:v>
                </c:pt>
                <c:pt idx="15">
                  <c:v>0</c:v>
                </c:pt>
                <c:pt idx="16">
                  <c:v>6</c:v>
                </c:pt>
                <c:pt idx="17">
                  <c:v>0</c:v>
                </c:pt>
                <c:pt idx="18">
                  <c:v>0</c:v>
                </c:pt>
                <c:pt idx="19">
                  <c:v>0</c:v>
                </c:pt>
                <c:pt idx="20">
                  <c:v>0</c:v>
                </c:pt>
                <c:pt idx="21">
                  <c:v>0</c:v>
                </c:pt>
                <c:pt idx="22">
                  <c:v>0</c:v>
                </c:pt>
                <c:pt idx="23">
                  <c:v>0</c:v>
                </c:pt>
                <c:pt idx="24">
                  <c:v>0</c:v>
                </c:pt>
                <c:pt idx="25">
                  <c:v>0</c:v>
                </c:pt>
                <c:pt idx="26">
                  <c:v>0</c:v>
                </c:pt>
                <c:pt idx="27">
                  <c:v>0</c:v>
                </c:pt>
                <c:pt idx="28">
                  <c:v>0</c:v>
                </c:pt>
                <c:pt idx="29">
                  <c:v>7</c:v>
                </c:pt>
                <c:pt idx="30">
                  <c:v>0</c:v>
                </c:pt>
                <c:pt idx="31">
                  <c:v>0</c:v>
                </c:pt>
                <c:pt idx="32">
                  <c:v>0</c:v>
                </c:pt>
                <c:pt idx="33">
                  <c:v>0</c:v>
                </c:pt>
                <c:pt idx="34">
                  <c:v>0</c:v>
                </c:pt>
                <c:pt idx="35">
                  <c:v>7</c:v>
                </c:pt>
                <c:pt idx="36">
                  <c:v>0</c:v>
                </c:pt>
                <c:pt idx="37">
                  <c:v>0</c:v>
                </c:pt>
                <c:pt idx="38">
                  <c:v>0</c:v>
                </c:pt>
                <c:pt idx="39">
                  <c:v>0</c:v>
                </c:pt>
              </c:numCache>
            </c:numRef>
          </c:val>
        </c:ser>
        <c:ser>
          <c:idx val="3"/>
          <c:order val="3"/>
          <c:tx>
            <c:strRef>
              <c:f>Sheet1!$A$5</c:f>
              <c:strCache>
                <c:ptCount val="1"/>
                <c:pt idx="0">
                  <c:v>G</c:v>
                </c:pt>
              </c:strCache>
            </c:strRef>
          </c:tx>
          <c:spPr>
            <a:solidFill>
              <a:srgbClr val="FFC000"/>
            </a:solidFill>
            <a:ln>
              <a:noFill/>
            </a:ln>
            <a:effectLst/>
          </c:spPr>
          <c:invertIfNegative val="0"/>
          <c:val>
            <c:numRef>
              <c:f>Sheet1!$B$5:$AO$5</c:f>
              <c:numCache>
                <c:formatCode>General</c:formatCode>
                <c:ptCount val="40"/>
                <c:pt idx="0">
                  <c:v>0</c:v>
                </c:pt>
                <c:pt idx="1">
                  <c:v>0</c:v>
                </c:pt>
                <c:pt idx="2">
                  <c:v>0</c:v>
                </c:pt>
                <c:pt idx="3">
                  <c:v>0</c:v>
                </c:pt>
                <c:pt idx="4">
                  <c:v>0</c:v>
                </c:pt>
                <c:pt idx="5">
                  <c:v>7</c:v>
                </c:pt>
                <c:pt idx="6">
                  <c:v>0</c:v>
                </c:pt>
                <c:pt idx="7">
                  <c:v>0</c:v>
                </c:pt>
                <c:pt idx="8">
                  <c:v>0</c:v>
                </c:pt>
                <c:pt idx="9">
                  <c:v>0</c:v>
                </c:pt>
                <c:pt idx="10">
                  <c:v>0</c:v>
                </c:pt>
                <c:pt idx="11">
                  <c:v>6</c:v>
                </c:pt>
                <c:pt idx="12">
                  <c:v>0</c:v>
                </c:pt>
                <c:pt idx="13">
                  <c:v>0</c:v>
                </c:pt>
                <c:pt idx="14">
                  <c:v>0</c:v>
                </c:pt>
                <c:pt idx="15">
                  <c:v>6</c:v>
                </c:pt>
                <c:pt idx="16">
                  <c:v>0</c:v>
                </c:pt>
                <c:pt idx="17">
                  <c:v>0</c:v>
                </c:pt>
                <c:pt idx="18">
                  <c:v>0</c:v>
                </c:pt>
                <c:pt idx="19">
                  <c:v>5</c:v>
                </c:pt>
                <c:pt idx="20">
                  <c:v>0</c:v>
                </c:pt>
                <c:pt idx="21">
                  <c:v>0</c:v>
                </c:pt>
                <c:pt idx="22">
                  <c:v>0</c:v>
                </c:pt>
                <c:pt idx="23">
                  <c:v>5</c:v>
                </c:pt>
                <c:pt idx="24">
                  <c:v>5</c:v>
                </c:pt>
                <c:pt idx="25">
                  <c:v>3</c:v>
                </c:pt>
                <c:pt idx="26">
                  <c:v>0</c:v>
                </c:pt>
                <c:pt idx="27">
                  <c:v>0</c:v>
                </c:pt>
                <c:pt idx="28">
                  <c:v>0</c:v>
                </c:pt>
                <c:pt idx="29">
                  <c:v>0</c:v>
                </c:pt>
                <c:pt idx="30">
                  <c:v>7</c:v>
                </c:pt>
                <c:pt idx="31">
                  <c:v>0</c:v>
                </c:pt>
                <c:pt idx="32">
                  <c:v>0</c:v>
                </c:pt>
                <c:pt idx="33">
                  <c:v>0</c:v>
                </c:pt>
                <c:pt idx="34">
                  <c:v>7</c:v>
                </c:pt>
                <c:pt idx="35">
                  <c:v>0</c:v>
                </c:pt>
                <c:pt idx="36">
                  <c:v>0</c:v>
                </c:pt>
                <c:pt idx="37">
                  <c:v>0</c:v>
                </c:pt>
                <c:pt idx="38">
                  <c:v>0</c:v>
                </c:pt>
                <c:pt idx="39">
                  <c:v>0</c:v>
                </c:pt>
              </c:numCache>
            </c:numRef>
          </c:val>
        </c:ser>
        <c:dLbls>
          <c:showLegendKey val="0"/>
          <c:showVal val="0"/>
          <c:showCatName val="0"/>
          <c:showSerName val="0"/>
          <c:showPercent val="0"/>
          <c:showBubbleSize val="0"/>
        </c:dLbls>
        <c:gapWidth val="98"/>
        <c:overlap val="100"/>
        <c:axId val="664231456"/>
        <c:axId val="664235768"/>
      </c:barChart>
      <c:catAx>
        <c:axId val="664231456"/>
        <c:scaling>
          <c:orientation val="minMax"/>
        </c:scaling>
        <c:delete val="1"/>
        <c:axPos val="b"/>
        <c:majorTickMark val="none"/>
        <c:minorTickMark val="none"/>
        <c:tickLblPos val="nextTo"/>
        <c:crossAx val="664235768"/>
        <c:crosses val="autoZero"/>
        <c:auto val="1"/>
        <c:lblAlgn val="ctr"/>
        <c:lblOffset val="100"/>
        <c:noMultiLvlLbl val="0"/>
      </c:catAx>
      <c:valAx>
        <c:axId val="6642357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sz="1400" dirty="0" smtClean="0"/>
                  <a:t>Base frequency</a:t>
                </a:r>
                <a:endParaRPr lang="en-GB" sz="1400" dirty="0"/>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64231456"/>
        <c:crosses val="autoZero"/>
        <c:crossBetween val="between"/>
      </c:valAx>
      <c:spPr>
        <a:noFill/>
        <a:ln>
          <a:noFill/>
        </a:ln>
        <a:effectLst/>
      </c:spPr>
    </c:plotArea>
    <c:legend>
      <c:legendPos val="b"/>
      <c:layout>
        <c:manualLayout>
          <c:xMode val="edge"/>
          <c:yMode val="edge"/>
          <c:x val="0.13038702926356338"/>
          <c:y val="0.86611585010207059"/>
          <c:w val="0.22644905853914346"/>
          <c:h val="0.1061063721201516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AFB1962-2116-4F66-93B3-994B44E96AD3}" type="datetimeFigureOut">
              <a:rPr lang="en-GB" smtClean="0"/>
              <a:t>16/02/2017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336158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FB1962-2116-4F66-93B3-994B44E96AD3}" type="datetimeFigureOut">
              <a:rPr lang="en-GB" smtClean="0"/>
              <a:t>16/02/2017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2065119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FB1962-2116-4F66-93B3-994B44E96AD3}" type="datetimeFigureOut">
              <a:rPr lang="en-GB" smtClean="0"/>
              <a:t>16/02/2017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3034722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AFB1962-2116-4F66-93B3-994B44E96AD3}" type="datetimeFigureOut">
              <a:rPr lang="en-GB" smtClean="0"/>
              <a:t>16/02/2017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885436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FB1962-2116-4F66-93B3-994B44E96AD3}" type="datetimeFigureOut">
              <a:rPr lang="en-GB" smtClean="0"/>
              <a:t>16/02/2017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240344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AFB1962-2116-4F66-93B3-994B44E96AD3}" type="datetimeFigureOut">
              <a:rPr lang="en-GB" smtClean="0"/>
              <a:t>16/02/2017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76816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AFB1962-2116-4F66-93B3-994B44E96AD3}" type="datetimeFigureOut">
              <a:rPr lang="en-GB" smtClean="0"/>
              <a:t>16/02/2017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334619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AFB1962-2116-4F66-93B3-994B44E96AD3}" type="datetimeFigureOut">
              <a:rPr lang="en-GB" smtClean="0"/>
              <a:t>16/02/2017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383116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FB1962-2116-4F66-93B3-994B44E96AD3}" type="datetimeFigureOut">
              <a:rPr lang="en-GB" smtClean="0"/>
              <a:t>16/02/2017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710691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962-2116-4F66-93B3-994B44E96AD3}" type="datetimeFigureOut">
              <a:rPr lang="en-GB" smtClean="0"/>
              <a:t>16/02/2017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616341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FB1962-2116-4F66-93B3-994B44E96AD3}" type="datetimeFigureOut">
              <a:rPr lang="en-GB" smtClean="0"/>
              <a:t>16/02/2017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81722D7-9026-4E6D-8A78-E3C85E674992}" type="slidenum">
              <a:rPr lang="en-GB" smtClean="0"/>
              <a:t>‹#›</a:t>
            </a:fld>
            <a:endParaRPr lang="en-GB"/>
          </a:p>
        </p:txBody>
      </p:sp>
    </p:spTree>
    <p:extLst>
      <p:ext uri="{BB962C8B-B14F-4D97-AF65-F5344CB8AC3E}">
        <p14:creationId xmlns:p14="http://schemas.microsoft.com/office/powerpoint/2010/main" val="1830534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B1962-2116-4F66-93B3-994B44E96AD3}" type="datetimeFigureOut">
              <a:rPr lang="en-GB" smtClean="0"/>
              <a:t>16/02/2017</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722D7-9026-4E6D-8A78-E3C85E674992}" type="slidenum">
              <a:rPr lang="en-GB" smtClean="0"/>
              <a:t>‹#›</a:t>
            </a:fld>
            <a:endParaRPr lang="en-GB"/>
          </a:p>
        </p:txBody>
      </p:sp>
    </p:spTree>
    <p:extLst>
      <p:ext uri="{BB962C8B-B14F-4D97-AF65-F5344CB8AC3E}">
        <p14:creationId xmlns:p14="http://schemas.microsoft.com/office/powerpoint/2010/main" val="1937981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ensembl.org/info/docs/tools/vep/script/vep_download.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gif"/><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www.cog-genomics.org/plink2/"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6948" y="91014"/>
            <a:ext cx="11844850" cy="6668950"/>
          </a:xfrm>
          <a:prstGeom prst="rect">
            <a:avLst/>
          </a:prstGeom>
        </p:spPr>
      </p:pic>
      <p:sp>
        <p:nvSpPr>
          <p:cNvPr id="5" name="Title 4"/>
          <p:cNvSpPr>
            <a:spLocks noGrp="1"/>
          </p:cNvSpPr>
          <p:nvPr>
            <p:ph type="ctrTitle"/>
          </p:nvPr>
        </p:nvSpPr>
        <p:spPr/>
        <p:txBody>
          <a:bodyPr/>
          <a:lstStyle/>
          <a:p>
            <a:r>
              <a:rPr lang="en-GB" dirty="0" smtClean="0"/>
              <a:t>Variant calling and association studies</a:t>
            </a:r>
            <a:endParaRPr lang="en-GB" dirty="0"/>
          </a:p>
        </p:txBody>
      </p:sp>
      <p:sp>
        <p:nvSpPr>
          <p:cNvPr id="6" name="Subtitle 5"/>
          <p:cNvSpPr>
            <a:spLocks noGrp="1"/>
          </p:cNvSpPr>
          <p:nvPr>
            <p:ph type="subTitle" idx="1"/>
          </p:nvPr>
        </p:nvSpPr>
        <p:spPr/>
        <p:txBody>
          <a:bodyPr>
            <a:normAutofit lnSpcReduction="10000"/>
          </a:bodyPr>
          <a:lstStyle/>
          <a:p>
            <a:r>
              <a:rPr lang="en-GB" dirty="0" smtClean="0"/>
              <a:t>James Prendergast</a:t>
            </a:r>
          </a:p>
          <a:p>
            <a:r>
              <a:rPr lang="en-GB" dirty="0" smtClean="0"/>
              <a:t>Roslin Institute, University of Edinburgh</a:t>
            </a:r>
          </a:p>
          <a:p>
            <a:endParaRPr lang="en-GB" dirty="0"/>
          </a:p>
          <a:p>
            <a:r>
              <a:rPr lang="en-GB" dirty="0" smtClean="0"/>
              <a:t>12 February, 2017</a:t>
            </a:r>
            <a:endParaRPr lang="en-GB" dirty="0"/>
          </a:p>
        </p:txBody>
      </p:sp>
    </p:spTree>
    <p:extLst>
      <p:ext uri="{BB962C8B-B14F-4D97-AF65-F5344CB8AC3E}">
        <p14:creationId xmlns:p14="http://schemas.microsoft.com/office/powerpoint/2010/main" val="74308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2935" y="182113"/>
            <a:ext cx="3279689" cy="6675887"/>
          </a:xfrm>
          <a:prstGeom prst="rect">
            <a:avLst/>
          </a:prstGeom>
        </p:spPr>
      </p:pic>
      <p:sp>
        <p:nvSpPr>
          <p:cNvPr id="6" name="Rectangle 5"/>
          <p:cNvSpPr/>
          <p:nvPr/>
        </p:nvSpPr>
        <p:spPr>
          <a:xfrm>
            <a:off x="246796" y="2925029"/>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p:cNvSpPr/>
          <p:nvPr/>
        </p:nvSpPr>
        <p:spPr>
          <a:xfrm>
            <a:off x="619932" y="3391328"/>
            <a:ext cx="1555845" cy="17059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p:cNvSpPr/>
          <p:nvPr/>
        </p:nvSpPr>
        <p:spPr>
          <a:xfrm>
            <a:off x="1511489" y="2530802"/>
            <a:ext cx="1555845" cy="1705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5338853" y="2977484"/>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p:cNvSpPr/>
          <p:nvPr/>
        </p:nvSpPr>
        <p:spPr>
          <a:xfrm>
            <a:off x="7440226" y="2919481"/>
            <a:ext cx="1555845" cy="1705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p:cNvSpPr/>
          <p:nvPr/>
        </p:nvSpPr>
        <p:spPr>
          <a:xfrm>
            <a:off x="5420729" y="2061663"/>
            <a:ext cx="1555845" cy="17059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4949979" y="3893305"/>
            <a:ext cx="1555845" cy="17059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Straight Arrow Connector 18"/>
          <p:cNvCxnSpPr/>
          <p:nvPr/>
        </p:nvCxnSpPr>
        <p:spPr>
          <a:xfrm flipV="1">
            <a:off x="3514299" y="3029802"/>
            <a:ext cx="1528549" cy="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98486" y="2589240"/>
            <a:ext cx="1303114" cy="369332"/>
          </a:xfrm>
          <a:prstGeom prst="rect">
            <a:avLst/>
          </a:prstGeom>
          <a:noFill/>
        </p:spPr>
        <p:txBody>
          <a:bodyPr wrap="none" rtlCol="0">
            <a:spAutoFit/>
          </a:bodyPr>
          <a:lstStyle/>
          <a:p>
            <a:r>
              <a:rPr lang="en-GB" dirty="0" smtClean="0"/>
              <a:t>PCR amplify</a:t>
            </a:r>
            <a:endParaRPr lang="en-GB" dirty="0"/>
          </a:p>
        </p:txBody>
      </p:sp>
      <p:sp>
        <p:nvSpPr>
          <p:cNvPr id="21" name="TextBox 20"/>
          <p:cNvSpPr txBox="1"/>
          <p:nvPr/>
        </p:nvSpPr>
        <p:spPr>
          <a:xfrm>
            <a:off x="5898663" y="4439794"/>
            <a:ext cx="3428183" cy="646331"/>
          </a:xfrm>
          <a:prstGeom prst="rect">
            <a:avLst/>
          </a:prstGeom>
          <a:noFill/>
        </p:spPr>
        <p:txBody>
          <a:bodyPr wrap="none" rtlCol="0">
            <a:spAutoFit/>
          </a:bodyPr>
          <a:lstStyle/>
          <a:p>
            <a:r>
              <a:rPr lang="en-GB" dirty="0" smtClean="0"/>
              <a:t>Multiple copies of identical region </a:t>
            </a:r>
          </a:p>
          <a:p>
            <a:r>
              <a:rPr lang="en-GB" dirty="0" smtClean="0"/>
              <a:t>with same introduced error</a:t>
            </a:r>
            <a:endParaRPr lang="en-GB" dirty="0"/>
          </a:p>
        </p:txBody>
      </p:sp>
      <p:cxnSp>
        <p:nvCxnSpPr>
          <p:cNvPr id="23" name="Straight Arrow Connector 22"/>
          <p:cNvCxnSpPr>
            <a:stCxn id="21" idx="0"/>
          </p:cNvCxnSpPr>
          <p:nvPr/>
        </p:nvCxnSpPr>
        <p:spPr>
          <a:xfrm flipH="1" flipV="1">
            <a:off x="7287904" y="3835302"/>
            <a:ext cx="324851" cy="60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Multiply 23"/>
          <p:cNvSpPr/>
          <p:nvPr/>
        </p:nvSpPr>
        <p:spPr>
          <a:xfrm>
            <a:off x="5677469" y="2977484"/>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p:cNvSpPr/>
          <p:nvPr/>
        </p:nvSpPr>
        <p:spPr>
          <a:xfrm>
            <a:off x="5491253" y="3252715"/>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Multiply 26"/>
          <p:cNvSpPr/>
          <p:nvPr/>
        </p:nvSpPr>
        <p:spPr>
          <a:xfrm>
            <a:off x="5829869" y="3252715"/>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p:cNvSpPr/>
          <p:nvPr/>
        </p:nvSpPr>
        <p:spPr>
          <a:xfrm>
            <a:off x="6457578" y="2672120"/>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Multiply 28"/>
          <p:cNvSpPr/>
          <p:nvPr/>
        </p:nvSpPr>
        <p:spPr>
          <a:xfrm>
            <a:off x="6796194" y="2672120"/>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p:cNvSpPr/>
          <p:nvPr/>
        </p:nvSpPr>
        <p:spPr>
          <a:xfrm>
            <a:off x="5198314" y="2385100"/>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Multiply 30"/>
          <p:cNvSpPr/>
          <p:nvPr/>
        </p:nvSpPr>
        <p:spPr>
          <a:xfrm>
            <a:off x="5536930" y="2385100"/>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p:cNvSpPr/>
          <p:nvPr/>
        </p:nvSpPr>
        <p:spPr>
          <a:xfrm>
            <a:off x="7168893" y="3242646"/>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Multiply 32"/>
          <p:cNvSpPr/>
          <p:nvPr/>
        </p:nvSpPr>
        <p:spPr>
          <a:xfrm>
            <a:off x="7507509" y="3242646"/>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p:cNvSpPr/>
          <p:nvPr/>
        </p:nvSpPr>
        <p:spPr>
          <a:xfrm>
            <a:off x="6815183" y="3608868"/>
            <a:ext cx="1555845" cy="170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Multiply 34"/>
          <p:cNvSpPr/>
          <p:nvPr/>
        </p:nvSpPr>
        <p:spPr>
          <a:xfrm>
            <a:off x="7153799" y="3608868"/>
            <a:ext cx="170597" cy="170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itle 1"/>
          <p:cNvSpPr>
            <a:spLocks noGrp="1"/>
          </p:cNvSpPr>
          <p:nvPr>
            <p:ph type="title"/>
          </p:nvPr>
        </p:nvSpPr>
        <p:spPr>
          <a:xfrm>
            <a:off x="838200" y="365125"/>
            <a:ext cx="10515600" cy="1325563"/>
          </a:xfrm>
        </p:spPr>
        <p:txBody>
          <a:bodyPr/>
          <a:lstStyle/>
          <a:p>
            <a:r>
              <a:rPr lang="en-GB" dirty="0" smtClean="0"/>
              <a:t>Problem of PCR duplicates</a:t>
            </a:r>
            <a:endParaRPr lang="en-GB" dirty="0"/>
          </a:p>
        </p:txBody>
      </p:sp>
    </p:spTree>
    <p:extLst>
      <p:ext uri="{BB962C8B-B14F-4D97-AF65-F5344CB8AC3E}">
        <p14:creationId xmlns:p14="http://schemas.microsoft.com/office/powerpoint/2010/main" val="1316609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8408" y="2908751"/>
            <a:ext cx="5788616" cy="369332"/>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sp>
        <p:nvSpPr>
          <p:cNvPr id="5" name="TextBox 4"/>
          <p:cNvSpPr txBox="1"/>
          <p:nvPr/>
        </p:nvSpPr>
        <p:spPr>
          <a:xfrm>
            <a:off x="1438409" y="878363"/>
            <a:ext cx="5788616" cy="2031325"/>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                   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                                             </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        </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smtClean="0">
              <a:solidFill>
                <a:srgbClr val="0070C0"/>
              </a:solidFill>
              <a:latin typeface="Courier New" panose="02070309020205020404" pitchFamily="49" charset="0"/>
              <a:cs typeface="Courier New" panose="02070309020205020404" pitchFamily="49" charset="0"/>
            </a:endParaRP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cxnSp>
        <p:nvCxnSpPr>
          <p:cNvPr id="6" name="Straight Connector 5"/>
          <p:cNvCxnSpPr/>
          <p:nvPr/>
        </p:nvCxnSpPr>
        <p:spPr>
          <a:xfrm>
            <a:off x="1611156" y="2898285"/>
            <a:ext cx="53465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a:off x="655093" y="1849271"/>
            <a:ext cx="634621" cy="53908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Elbow Connector 9"/>
          <p:cNvCxnSpPr/>
          <p:nvPr/>
        </p:nvCxnSpPr>
        <p:spPr>
          <a:xfrm>
            <a:off x="634621" y="1849272"/>
            <a:ext cx="675564" cy="29342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flipV="1">
            <a:off x="641445" y="1596788"/>
            <a:ext cx="668740" cy="25248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130428" y="1623307"/>
            <a:ext cx="1160767" cy="369332"/>
          </a:xfrm>
          <a:prstGeom prst="rect">
            <a:avLst/>
          </a:prstGeom>
          <a:noFill/>
        </p:spPr>
        <p:txBody>
          <a:bodyPr wrap="none" rtlCol="0">
            <a:spAutoFit/>
          </a:bodyPr>
          <a:lstStyle/>
          <a:p>
            <a:r>
              <a:rPr lang="en-GB" dirty="0" smtClean="0"/>
              <a:t>Duplicates</a:t>
            </a:r>
            <a:endParaRPr lang="en-GB" dirty="0"/>
          </a:p>
        </p:txBody>
      </p:sp>
      <p:sp>
        <p:nvSpPr>
          <p:cNvPr id="14" name="TextBox 13"/>
          <p:cNvSpPr txBox="1"/>
          <p:nvPr/>
        </p:nvSpPr>
        <p:spPr>
          <a:xfrm>
            <a:off x="1438407" y="5838470"/>
            <a:ext cx="5788616" cy="369332"/>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sp>
        <p:nvSpPr>
          <p:cNvPr id="15" name="TextBox 14"/>
          <p:cNvSpPr txBox="1"/>
          <p:nvPr/>
        </p:nvSpPr>
        <p:spPr>
          <a:xfrm>
            <a:off x="1438407" y="4355910"/>
            <a:ext cx="5788616" cy="1477328"/>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                   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                                             </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        </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cxnSp>
        <p:nvCxnSpPr>
          <p:cNvPr id="16" name="Straight Connector 15"/>
          <p:cNvCxnSpPr/>
          <p:nvPr/>
        </p:nvCxnSpPr>
        <p:spPr>
          <a:xfrm>
            <a:off x="1611155" y="5828004"/>
            <a:ext cx="53465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284430" y="3439236"/>
            <a:ext cx="0" cy="750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80931" y="3606781"/>
            <a:ext cx="1951753" cy="369332"/>
          </a:xfrm>
          <a:prstGeom prst="rect">
            <a:avLst/>
          </a:prstGeom>
          <a:noFill/>
        </p:spPr>
        <p:txBody>
          <a:bodyPr wrap="none" rtlCol="0">
            <a:spAutoFit/>
          </a:bodyPr>
          <a:lstStyle/>
          <a:p>
            <a:r>
              <a:rPr lang="en-GB" dirty="0" smtClean="0"/>
              <a:t>Remove duplicates</a:t>
            </a:r>
            <a:endParaRPr lang="en-GB" dirty="0"/>
          </a:p>
        </p:txBody>
      </p:sp>
      <p:sp>
        <p:nvSpPr>
          <p:cNvPr id="24" name="Rectangle 23"/>
          <p:cNvSpPr/>
          <p:nvPr/>
        </p:nvSpPr>
        <p:spPr>
          <a:xfrm>
            <a:off x="5602406" y="791570"/>
            <a:ext cx="184245" cy="2566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p:cNvSpPr txBox="1"/>
          <p:nvPr/>
        </p:nvSpPr>
        <p:spPr>
          <a:xfrm>
            <a:off x="5875361" y="477672"/>
            <a:ext cx="2350002" cy="369332"/>
          </a:xfrm>
          <a:prstGeom prst="rect">
            <a:avLst/>
          </a:prstGeom>
          <a:noFill/>
        </p:spPr>
        <p:txBody>
          <a:bodyPr wrap="none" rtlCol="0">
            <a:spAutoFit/>
          </a:bodyPr>
          <a:lstStyle/>
          <a:p>
            <a:r>
              <a:rPr lang="en-GB" dirty="0" smtClean="0"/>
              <a:t>G/T heterozygote SNP?</a:t>
            </a:r>
            <a:endParaRPr lang="en-GB" dirty="0"/>
          </a:p>
        </p:txBody>
      </p:sp>
      <p:sp>
        <p:nvSpPr>
          <p:cNvPr id="26" name="Rectangle 25"/>
          <p:cNvSpPr/>
          <p:nvPr/>
        </p:nvSpPr>
        <p:spPr>
          <a:xfrm>
            <a:off x="5602406" y="4403689"/>
            <a:ext cx="200165" cy="1804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TextBox 26"/>
          <p:cNvSpPr txBox="1"/>
          <p:nvPr/>
        </p:nvSpPr>
        <p:spPr>
          <a:xfrm>
            <a:off x="4441936" y="6319682"/>
            <a:ext cx="4266104" cy="369332"/>
          </a:xfrm>
          <a:prstGeom prst="rect">
            <a:avLst/>
          </a:prstGeom>
          <a:noFill/>
        </p:spPr>
        <p:txBody>
          <a:bodyPr wrap="none" rtlCol="0">
            <a:spAutoFit/>
          </a:bodyPr>
          <a:lstStyle/>
          <a:p>
            <a:r>
              <a:rPr lang="en-GB" dirty="0" smtClean="0"/>
              <a:t>Actually homozygote G/G with a PCR error?</a:t>
            </a:r>
            <a:endParaRPr lang="en-GB" dirty="0"/>
          </a:p>
        </p:txBody>
      </p:sp>
      <p:pic>
        <p:nvPicPr>
          <p:cNvPr id="28" name="Picture 27"/>
          <p:cNvPicPr>
            <a:picLocks noChangeAspect="1"/>
          </p:cNvPicPr>
          <p:nvPr/>
        </p:nvPicPr>
        <p:blipFill>
          <a:blip r:embed="rId2"/>
          <a:stretch>
            <a:fillRect/>
          </a:stretch>
        </p:blipFill>
        <p:spPr>
          <a:xfrm>
            <a:off x="8622935" y="182113"/>
            <a:ext cx="3279689" cy="6675887"/>
          </a:xfrm>
          <a:prstGeom prst="rect">
            <a:avLst/>
          </a:prstGeom>
        </p:spPr>
      </p:pic>
    </p:spTree>
    <p:extLst>
      <p:ext uri="{BB962C8B-B14F-4D97-AF65-F5344CB8AC3E}">
        <p14:creationId xmlns:p14="http://schemas.microsoft.com/office/powerpoint/2010/main" val="3665742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3146"/>
            <a:ext cx="10515600" cy="1325563"/>
          </a:xfrm>
        </p:spPr>
        <p:txBody>
          <a:bodyPr/>
          <a:lstStyle/>
          <a:p>
            <a:r>
              <a:rPr lang="en-GB" dirty="0" smtClean="0"/>
              <a:t>How to identify duplicates</a:t>
            </a:r>
            <a:endParaRPr lang="en-GB" dirty="0"/>
          </a:p>
        </p:txBody>
      </p:sp>
      <p:sp>
        <p:nvSpPr>
          <p:cNvPr id="3" name="Content Placeholder 2"/>
          <p:cNvSpPr>
            <a:spLocks noGrp="1"/>
          </p:cNvSpPr>
          <p:nvPr>
            <p:ph idx="1"/>
          </p:nvPr>
        </p:nvSpPr>
        <p:spPr>
          <a:xfrm>
            <a:off x="728275" y="1470816"/>
            <a:ext cx="8176708" cy="4351338"/>
          </a:xfrm>
        </p:spPr>
        <p:txBody>
          <a:bodyPr/>
          <a:lstStyle/>
          <a:p>
            <a:r>
              <a:rPr lang="en-GB" sz="2600" dirty="0" smtClean="0"/>
              <a:t>Find reads in sam/bam file mapping to exactly same position</a:t>
            </a:r>
          </a:p>
          <a:p>
            <a:r>
              <a:rPr lang="en-GB" sz="2600" dirty="0" smtClean="0"/>
              <a:t>Read(s) with highest total quality set as primary. Remaining set as duplicates</a:t>
            </a:r>
          </a:p>
          <a:p>
            <a:r>
              <a:rPr lang="en-GB" sz="2600" dirty="0" smtClean="0"/>
              <a:t>Can use the </a:t>
            </a:r>
            <a:r>
              <a:rPr lang="en-GB" sz="2600" b="1" dirty="0" smtClean="0"/>
              <a:t>MarkDuplicates</a:t>
            </a:r>
            <a:r>
              <a:rPr lang="en-GB" sz="2600" dirty="0" smtClean="0"/>
              <a:t> or </a:t>
            </a:r>
            <a:r>
              <a:rPr lang="en-GB" sz="2600" b="1" dirty="0" smtClean="0"/>
              <a:t>MarkDuplicatesWithMateCigar</a:t>
            </a:r>
            <a:r>
              <a:rPr lang="en-GB" sz="2600" dirty="0" smtClean="0"/>
              <a:t> programs in Picard software suite </a:t>
            </a:r>
          </a:p>
          <a:p>
            <a:pPr lvl="1"/>
            <a:r>
              <a:rPr lang="en-GB" sz="2200" dirty="0" smtClean="0"/>
              <a:t>Input: Bam file</a:t>
            </a:r>
          </a:p>
          <a:p>
            <a:pPr lvl="1"/>
            <a:r>
              <a:rPr lang="en-GB" sz="2200" dirty="0" smtClean="0"/>
              <a:t>Output: Bam file with duplicate reads marked up. Metrics file of duplicate counts </a:t>
            </a:r>
          </a:p>
        </p:txBody>
      </p:sp>
      <p:pic>
        <p:nvPicPr>
          <p:cNvPr id="4" name="Picture 3"/>
          <p:cNvPicPr>
            <a:picLocks noChangeAspect="1"/>
          </p:cNvPicPr>
          <p:nvPr/>
        </p:nvPicPr>
        <p:blipFill>
          <a:blip r:embed="rId2"/>
          <a:stretch>
            <a:fillRect/>
          </a:stretch>
        </p:blipFill>
        <p:spPr>
          <a:xfrm>
            <a:off x="8795057" y="112189"/>
            <a:ext cx="3279689" cy="6675887"/>
          </a:xfrm>
          <a:prstGeom prst="rect">
            <a:avLst/>
          </a:prstGeom>
        </p:spPr>
      </p:pic>
      <p:sp>
        <p:nvSpPr>
          <p:cNvPr id="6" name="Rectangle 1"/>
          <p:cNvSpPr>
            <a:spLocks noChangeArrowheads="1"/>
          </p:cNvSpPr>
          <p:nvPr/>
        </p:nvSpPr>
        <p:spPr bwMode="auto">
          <a:xfrm>
            <a:off x="2512704" y="5536378"/>
            <a:ext cx="5227768" cy="938694"/>
          </a:xfrm>
          <a:prstGeom prst="rect">
            <a:avLst/>
          </a:prstGeom>
          <a:solidFill>
            <a:srgbClr val="3A3C4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Monaco"/>
              </a:rPr>
              <a:t>java -jar picard.jar MarkDuplicatesWithMateCigar \</a:t>
            </a:r>
            <a:br>
              <a:rPr kumimoji="0" lang="en-US" altLang="en-US" sz="1400" b="0" i="0" u="none" strike="noStrike" cap="none" normalizeH="0" baseline="0" dirty="0" smtClean="0">
                <a:ln>
                  <a:noFill/>
                </a:ln>
                <a:solidFill>
                  <a:srgbClr val="F8F8F2"/>
                </a:solidFill>
                <a:effectLst/>
                <a:latin typeface="Monaco"/>
              </a:rPr>
            </a:br>
            <a:r>
              <a:rPr kumimoji="0" lang="en-US" altLang="en-US" sz="1400" b="0" i="0" u="none" strike="noStrike" cap="none" normalizeH="0" baseline="0" dirty="0" smtClean="0">
                <a:ln>
                  <a:noFill/>
                </a:ln>
                <a:solidFill>
                  <a:srgbClr val="F8F8F2"/>
                </a:solidFill>
                <a:effectLst/>
                <a:latin typeface="Monaco"/>
              </a:rPr>
              <a:t>I=input.bam \</a:t>
            </a:r>
            <a:br>
              <a:rPr kumimoji="0" lang="en-US" altLang="en-US" sz="1400" b="0" i="0" u="none" strike="noStrike" cap="none" normalizeH="0" baseline="0" dirty="0" smtClean="0">
                <a:ln>
                  <a:noFill/>
                </a:ln>
                <a:solidFill>
                  <a:srgbClr val="F8F8F2"/>
                </a:solidFill>
                <a:effectLst/>
                <a:latin typeface="Monaco"/>
              </a:rPr>
            </a:br>
            <a:r>
              <a:rPr kumimoji="0" lang="en-US" altLang="en-US" sz="1400" b="0" i="0" u="none" strike="noStrike" cap="none" normalizeH="0" baseline="0" dirty="0" smtClean="0">
                <a:ln>
                  <a:noFill/>
                </a:ln>
                <a:solidFill>
                  <a:srgbClr val="F8F8F2"/>
                </a:solidFill>
                <a:effectLst/>
                <a:latin typeface="Monaco"/>
              </a:rPr>
              <a:t>O=mark_dups.bam \</a:t>
            </a:r>
            <a:br>
              <a:rPr kumimoji="0" lang="en-US" altLang="en-US" sz="1400" b="0" i="0" u="none" strike="noStrike" cap="none" normalizeH="0" baseline="0" dirty="0" smtClean="0">
                <a:ln>
                  <a:noFill/>
                </a:ln>
                <a:solidFill>
                  <a:srgbClr val="F8F8F2"/>
                </a:solidFill>
                <a:effectLst/>
                <a:latin typeface="Monaco"/>
              </a:rPr>
            </a:br>
            <a:r>
              <a:rPr kumimoji="0" lang="en-US" altLang="en-US" sz="1400" b="0" i="0" u="none" strike="noStrike" cap="none" normalizeH="0" baseline="0" dirty="0" smtClean="0">
                <a:ln>
                  <a:noFill/>
                </a:ln>
                <a:solidFill>
                  <a:srgbClr val="F8F8F2"/>
                </a:solidFill>
                <a:effectLst/>
                <a:latin typeface="Monaco"/>
              </a:rPr>
              <a:t>M=mark_dups_metrics.txt</a:t>
            </a:r>
            <a:r>
              <a:rPr kumimoji="0" lang="en-US" altLang="en-US" sz="1400" b="0" i="0" u="none" strike="noStrike" cap="none" normalizeH="0" baseline="0" dirty="0" smtClean="0">
                <a:ln>
                  <a:noFill/>
                </a:ln>
                <a:solidFill>
                  <a:schemeClr val="tx1"/>
                </a:solidFill>
                <a:effectLst/>
              </a:rPr>
              <a:t>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524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Base Recalibration</a:t>
            </a:r>
            <a:endParaRPr lang="en-GB" dirty="0"/>
          </a:p>
        </p:txBody>
      </p:sp>
      <p:pic>
        <p:nvPicPr>
          <p:cNvPr id="4" name="Picture 3"/>
          <p:cNvPicPr>
            <a:picLocks noChangeAspect="1"/>
          </p:cNvPicPr>
          <p:nvPr/>
        </p:nvPicPr>
        <p:blipFill>
          <a:blip r:embed="rId2"/>
          <a:stretch>
            <a:fillRect/>
          </a:stretch>
        </p:blipFill>
        <p:spPr>
          <a:xfrm>
            <a:off x="8869873" y="754269"/>
            <a:ext cx="3027692" cy="6103731"/>
          </a:xfrm>
          <a:prstGeom prst="rect">
            <a:avLst/>
          </a:prstGeom>
        </p:spPr>
      </p:pic>
      <p:sp>
        <p:nvSpPr>
          <p:cNvPr id="5" name="TextBox 4"/>
          <p:cNvSpPr txBox="1"/>
          <p:nvPr/>
        </p:nvSpPr>
        <p:spPr>
          <a:xfrm>
            <a:off x="338865" y="1534522"/>
            <a:ext cx="8657297" cy="2523768"/>
          </a:xfrm>
          <a:prstGeom prst="rect">
            <a:avLst/>
          </a:prstGeom>
          <a:noFill/>
        </p:spPr>
        <p:txBody>
          <a:bodyPr wrap="square" rtlCol="0">
            <a:spAutoFit/>
          </a:bodyPr>
          <a:lstStyle/>
          <a:p>
            <a:r>
              <a:rPr lang="en-GB" sz="2600" dirty="0" smtClean="0"/>
              <a:t>Recap: </a:t>
            </a:r>
          </a:p>
          <a:p>
            <a:pPr marL="285750" indent="-285750">
              <a:buFont typeface="Arial" panose="020B0604020202020204" pitchFamily="34" charset="0"/>
              <a:buChar char="•"/>
            </a:pPr>
            <a:r>
              <a:rPr lang="en-GB" sz="2600" dirty="0" smtClean="0"/>
              <a:t>Each sequence base is associated with a quality score</a:t>
            </a:r>
          </a:p>
          <a:p>
            <a:pPr marL="285750" indent="-285750">
              <a:buFont typeface="Arial" panose="020B0604020202020204" pitchFamily="34" charset="0"/>
              <a:buChar char="•"/>
            </a:pPr>
            <a:r>
              <a:rPr lang="en-GB" sz="2600" dirty="0" smtClean="0"/>
              <a:t>Quality score is sequencing machines best guess as to whether the base call is correct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endParaRPr lang="en-GB" dirty="0"/>
          </a:p>
        </p:txBody>
      </p:sp>
      <p:sp>
        <p:nvSpPr>
          <p:cNvPr id="6" name="Rectangle 1"/>
          <p:cNvSpPr>
            <a:spLocks noChangeArrowheads="1"/>
          </p:cNvSpPr>
          <p:nvPr/>
        </p:nvSpPr>
        <p:spPr bwMode="auto">
          <a:xfrm>
            <a:off x="1941272" y="3291841"/>
            <a:ext cx="4889480" cy="70788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@SEQ_ID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GATTTGGGGTTCAAAGCAGTATCGATCAAATAGTAAATCCATTTGTTCAACTCACAGTTT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!''*((((***+))%%%++)(%%%%).1***-+*''))**55CCF&gt;&gt;&gt;&gt;&gt;&gt;CCCCCCC65</a:t>
            </a:r>
            <a:r>
              <a:rPr kumimoji="0" lang="en-US" altLang="en-US" sz="4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TextBox 6"/>
          <p:cNvSpPr txBox="1"/>
          <p:nvPr/>
        </p:nvSpPr>
        <p:spPr>
          <a:xfrm>
            <a:off x="338865" y="4035910"/>
            <a:ext cx="8827037" cy="3477875"/>
          </a:xfrm>
          <a:prstGeom prst="rect">
            <a:avLst/>
          </a:prstGeom>
          <a:noFill/>
        </p:spPr>
        <p:txBody>
          <a:bodyPr wrap="square" rtlCol="0">
            <a:spAutoFit/>
          </a:bodyPr>
          <a:lstStyle/>
          <a:p>
            <a:pPr marL="285750" indent="-285750">
              <a:buFont typeface="Arial" panose="020B0604020202020204" pitchFamily="34" charset="0"/>
              <a:buChar char="•"/>
            </a:pPr>
            <a:r>
              <a:rPr lang="en-GB" sz="2600" dirty="0" smtClean="0"/>
              <a:t>Unfortunately sequencing machine quality scores can be inaccurate</a:t>
            </a:r>
          </a:p>
          <a:p>
            <a:pPr marL="285750" indent="-285750">
              <a:buFont typeface="Arial" panose="020B0604020202020204" pitchFamily="34" charset="0"/>
              <a:buChar char="•"/>
            </a:pPr>
            <a:r>
              <a:rPr lang="en-GB" sz="2600" dirty="0" smtClean="0"/>
              <a:t>Potentially causing less accurate variant calls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sz="2600" b="1" dirty="0" smtClean="0"/>
              <a:t>Aim of base recalibration is to generate more accurate quality scores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smtClean="0"/>
          </a:p>
          <a:p>
            <a:endParaRPr lang="en-GB" dirty="0"/>
          </a:p>
        </p:txBody>
      </p:sp>
    </p:spTree>
    <p:extLst>
      <p:ext uri="{BB962C8B-B14F-4D97-AF65-F5344CB8AC3E}">
        <p14:creationId xmlns:p14="http://schemas.microsoft.com/office/powerpoint/2010/main" val="1726653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base </a:t>
            </a:r>
            <a:r>
              <a:rPr lang="en-GB" dirty="0"/>
              <a:t>r</a:t>
            </a:r>
            <a:r>
              <a:rPr lang="en-GB" dirty="0" smtClean="0"/>
              <a:t>ecalibration works</a:t>
            </a:r>
            <a:endParaRPr lang="en-GB" dirty="0"/>
          </a:p>
        </p:txBody>
      </p:sp>
      <p:pic>
        <p:nvPicPr>
          <p:cNvPr id="4" name="Picture 3"/>
          <p:cNvPicPr>
            <a:picLocks noChangeAspect="1"/>
          </p:cNvPicPr>
          <p:nvPr/>
        </p:nvPicPr>
        <p:blipFill>
          <a:blip r:embed="rId2"/>
          <a:stretch>
            <a:fillRect/>
          </a:stretch>
        </p:blipFill>
        <p:spPr>
          <a:xfrm>
            <a:off x="8869873" y="754269"/>
            <a:ext cx="3027692" cy="6103731"/>
          </a:xfrm>
          <a:prstGeom prst="rect">
            <a:avLst/>
          </a:prstGeom>
        </p:spPr>
      </p:pic>
      <p:sp>
        <p:nvSpPr>
          <p:cNvPr id="3" name="TextBox 2"/>
          <p:cNvSpPr txBox="1"/>
          <p:nvPr/>
        </p:nvSpPr>
        <p:spPr>
          <a:xfrm>
            <a:off x="294435" y="1382374"/>
            <a:ext cx="8675260" cy="1200329"/>
          </a:xfrm>
          <a:prstGeom prst="rect">
            <a:avLst/>
          </a:prstGeom>
          <a:noFill/>
        </p:spPr>
        <p:txBody>
          <a:bodyPr wrap="none" rtlCol="0">
            <a:spAutoFit/>
          </a:bodyPr>
          <a:lstStyle/>
          <a:p>
            <a:r>
              <a:rPr lang="en-GB" b="1" dirty="0" smtClean="0"/>
              <a:t>Step 1</a:t>
            </a:r>
            <a:r>
              <a:rPr lang="en-GB" dirty="0" smtClean="0"/>
              <a:t>: Identify all sites where a read doesn’t match the reference base</a:t>
            </a:r>
          </a:p>
          <a:p>
            <a:r>
              <a:rPr lang="en-GB" b="1" dirty="0" smtClean="0"/>
              <a:t>Step 2</a:t>
            </a:r>
            <a:r>
              <a:rPr lang="en-GB" dirty="0" smtClean="0"/>
              <a:t>: Throw away any of these sites matching known polymorphisms</a:t>
            </a:r>
          </a:p>
          <a:p>
            <a:r>
              <a:rPr lang="en-GB" b="1" dirty="0" smtClean="0"/>
              <a:t>Step 3</a:t>
            </a:r>
            <a:r>
              <a:rPr lang="en-GB" dirty="0" smtClean="0"/>
              <a:t>: Work out how often remaining mismatches arise in certain contexts, read positions</a:t>
            </a:r>
          </a:p>
          <a:p>
            <a:r>
              <a:rPr lang="en-GB" b="1" dirty="0" smtClean="0"/>
              <a:t>Step 4</a:t>
            </a:r>
            <a:r>
              <a:rPr lang="en-GB" dirty="0" smtClean="0"/>
              <a:t>: Use these frequencies to adjust quality scores</a:t>
            </a:r>
            <a:endParaRPr lang="en-GB" dirty="0"/>
          </a:p>
        </p:txBody>
      </p:sp>
      <p:sp>
        <p:nvSpPr>
          <p:cNvPr id="8" name="TextBox 7"/>
          <p:cNvSpPr txBox="1"/>
          <p:nvPr/>
        </p:nvSpPr>
        <p:spPr>
          <a:xfrm>
            <a:off x="65835" y="2707937"/>
            <a:ext cx="9576404" cy="1477328"/>
          </a:xfrm>
          <a:prstGeom prst="rect">
            <a:avLst/>
          </a:prstGeom>
          <a:noFill/>
        </p:spPr>
        <p:txBody>
          <a:bodyPr wrap="none" rtlCol="0">
            <a:spAutoFit/>
          </a:bodyPr>
          <a:lstStyle/>
          <a:p>
            <a:r>
              <a:rPr lang="en-GB" dirty="0" smtClean="0"/>
              <a:t>Example – T nucleotides followed by a G have a machine assigned average quality of 30</a:t>
            </a:r>
          </a:p>
          <a:p>
            <a:r>
              <a:rPr lang="en-GB" dirty="0"/>
              <a:t>	 </a:t>
            </a:r>
            <a:r>
              <a:rPr lang="en-GB" dirty="0" smtClean="0"/>
              <a:t>This suggests error rate is one in a 1000 (i.e. 0.1%)</a:t>
            </a:r>
          </a:p>
          <a:p>
            <a:r>
              <a:rPr lang="en-GB" dirty="0"/>
              <a:t>	</a:t>
            </a:r>
            <a:r>
              <a:rPr lang="en-GB" dirty="0" smtClean="0"/>
              <a:t> However T nucleotides followed by a G are found to mismatch the genome 1% of the time</a:t>
            </a:r>
          </a:p>
          <a:p>
            <a:r>
              <a:rPr lang="en-GB" dirty="0"/>
              <a:t>	</a:t>
            </a:r>
            <a:r>
              <a:rPr lang="en-GB" dirty="0" smtClean="0"/>
              <a:t> This suggests mean quality of these sites should be adjusted to 20</a:t>
            </a:r>
          </a:p>
          <a:p>
            <a:endParaRPr lang="en-GB" dirty="0"/>
          </a:p>
        </p:txBody>
      </p:sp>
      <p:pic>
        <p:nvPicPr>
          <p:cNvPr id="10" name="Picture 9"/>
          <p:cNvPicPr>
            <a:picLocks noChangeAspect="1"/>
          </p:cNvPicPr>
          <p:nvPr/>
        </p:nvPicPr>
        <p:blipFill>
          <a:blip r:embed="rId3"/>
          <a:stretch>
            <a:fillRect/>
          </a:stretch>
        </p:blipFill>
        <p:spPr>
          <a:xfrm>
            <a:off x="778701" y="3913720"/>
            <a:ext cx="6805781" cy="2944280"/>
          </a:xfrm>
          <a:prstGeom prst="rect">
            <a:avLst/>
          </a:prstGeom>
        </p:spPr>
      </p:pic>
    </p:spTree>
    <p:extLst>
      <p:ext uri="{BB962C8B-B14F-4D97-AF65-F5344CB8AC3E}">
        <p14:creationId xmlns:p14="http://schemas.microsoft.com/office/powerpoint/2010/main" val="3086421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base </a:t>
            </a:r>
            <a:r>
              <a:rPr lang="en-GB" dirty="0"/>
              <a:t>r</a:t>
            </a:r>
            <a:r>
              <a:rPr lang="en-GB" dirty="0" smtClean="0"/>
              <a:t>ecalibration works</a:t>
            </a:r>
            <a:endParaRPr lang="en-GB" dirty="0"/>
          </a:p>
        </p:txBody>
      </p:sp>
      <p:pic>
        <p:nvPicPr>
          <p:cNvPr id="4" name="Picture 3"/>
          <p:cNvPicPr>
            <a:picLocks noChangeAspect="1"/>
          </p:cNvPicPr>
          <p:nvPr/>
        </p:nvPicPr>
        <p:blipFill>
          <a:blip r:embed="rId2"/>
          <a:stretch>
            <a:fillRect/>
          </a:stretch>
        </p:blipFill>
        <p:spPr>
          <a:xfrm>
            <a:off x="8869873" y="754269"/>
            <a:ext cx="3027692" cy="6103731"/>
          </a:xfrm>
          <a:prstGeom prst="rect">
            <a:avLst/>
          </a:prstGeom>
        </p:spPr>
      </p:pic>
      <p:pic>
        <p:nvPicPr>
          <p:cNvPr id="5" name="Picture 4"/>
          <p:cNvPicPr>
            <a:picLocks noChangeAspect="1"/>
          </p:cNvPicPr>
          <p:nvPr/>
        </p:nvPicPr>
        <p:blipFill rotWithShape="1">
          <a:blip r:embed="rId3"/>
          <a:srcRect t="8053"/>
          <a:stretch/>
        </p:blipFill>
        <p:spPr>
          <a:xfrm>
            <a:off x="169932" y="1549551"/>
            <a:ext cx="8512567" cy="5184399"/>
          </a:xfrm>
          <a:prstGeom prst="rect">
            <a:avLst/>
          </a:prstGeom>
        </p:spPr>
      </p:pic>
    </p:spTree>
    <p:extLst>
      <p:ext uri="{BB962C8B-B14F-4D97-AF65-F5344CB8AC3E}">
        <p14:creationId xmlns:p14="http://schemas.microsoft.com/office/powerpoint/2010/main" val="1936860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52261" y="1996079"/>
            <a:ext cx="7685097" cy="4781935"/>
          </a:xfrm>
          <a:prstGeom prst="rect">
            <a:avLst/>
          </a:prstGeom>
        </p:spPr>
      </p:pic>
      <p:pic>
        <p:nvPicPr>
          <p:cNvPr id="4" name="Picture 3"/>
          <p:cNvPicPr>
            <a:picLocks noChangeAspect="1"/>
          </p:cNvPicPr>
          <p:nvPr/>
        </p:nvPicPr>
        <p:blipFill>
          <a:blip r:embed="rId3"/>
          <a:stretch>
            <a:fillRect/>
          </a:stretch>
        </p:blipFill>
        <p:spPr>
          <a:xfrm>
            <a:off x="8869873" y="754269"/>
            <a:ext cx="3027692" cy="6103731"/>
          </a:xfrm>
          <a:prstGeom prst="rect">
            <a:avLst/>
          </a:prstGeom>
        </p:spPr>
      </p:pic>
      <p:sp>
        <p:nvSpPr>
          <p:cNvPr id="6" name="Rectangle 1"/>
          <p:cNvSpPr>
            <a:spLocks noChangeArrowheads="1"/>
          </p:cNvSpPr>
          <p:nvPr/>
        </p:nvSpPr>
        <p:spPr bwMode="auto">
          <a:xfrm>
            <a:off x="82152" y="1585608"/>
            <a:ext cx="3295749" cy="1369581"/>
          </a:xfrm>
          <a:prstGeom prst="rect">
            <a:avLst/>
          </a:prstGeom>
          <a:solidFill>
            <a:srgbClr val="3A3C4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lvl="0" eaLnBrk="0" fontAlgn="base" hangingPunct="0">
              <a:spcBef>
                <a:spcPct val="0"/>
              </a:spcBef>
              <a:spcAft>
                <a:spcPct val="0"/>
              </a:spcAft>
            </a:pPr>
            <a:r>
              <a:rPr lang="en-US" altLang="en-US" sz="1400" dirty="0">
                <a:solidFill>
                  <a:srgbClr val="F5F5F5"/>
                </a:solidFill>
                <a:latin typeface="Consolas" panose="020B0609020204030204" pitchFamily="49" charset="0"/>
                <a:cs typeface="Consolas" panose="020B0609020204030204" pitchFamily="49" charset="0"/>
              </a:rPr>
              <a:t>java -jar GenomeAnalysisTK.jar </a:t>
            </a:r>
            <a:r>
              <a:rPr lang="en-US" altLang="en-US" sz="1400" dirty="0" smtClean="0">
                <a:solidFill>
                  <a:srgbClr val="F5F5F5"/>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-T BaseRecalibrator </a:t>
            </a:r>
            <a:r>
              <a:rPr lang="en-US" altLang="en-US" sz="1400" dirty="0" smtClean="0">
                <a:solidFill>
                  <a:srgbClr val="F5F5F5"/>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-R reference.fasta </a:t>
            </a:r>
            <a:r>
              <a:rPr lang="en-US" altLang="en-US" sz="1400" dirty="0" smtClean="0">
                <a:solidFill>
                  <a:srgbClr val="F5F5F5"/>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-I my_reads.bam </a:t>
            </a:r>
            <a:r>
              <a:rPr lang="en-US" altLang="en-US" sz="1400" dirty="0" smtClean="0">
                <a:solidFill>
                  <a:srgbClr val="F5F5F5"/>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-knownSites latest_dbsnp.vcf </a:t>
            </a:r>
            <a:r>
              <a:rPr lang="en-US" altLang="en-US" sz="1400" dirty="0" smtClean="0">
                <a:solidFill>
                  <a:srgbClr val="F5F5F5"/>
                </a:solidFill>
                <a:latin typeface="Consolas" panose="020B0609020204030204" pitchFamily="49" charset="0"/>
                <a:cs typeface="Consolas" panose="020B0609020204030204" pitchFamily="49" charset="0"/>
              </a:rPr>
              <a:t>\</a:t>
            </a: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-o recal_data.table</a:t>
            </a:r>
            <a:r>
              <a:rPr lang="en-US" altLang="en-US" sz="800" dirty="0"/>
              <a:t> </a:t>
            </a:r>
            <a:endParaRPr lang="en-US" altLang="en-US" sz="3600" dirty="0">
              <a:latin typeface="Arial" panose="020B0604020202020204" pitchFamily="34" charset="0"/>
            </a:endParaRPr>
          </a:p>
        </p:txBody>
      </p:sp>
      <p:sp>
        <p:nvSpPr>
          <p:cNvPr id="8" name="Title 7"/>
          <p:cNvSpPr>
            <a:spLocks noGrp="1"/>
          </p:cNvSpPr>
          <p:nvPr>
            <p:ph type="title"/>
          </p:nvPr>
        </p:nvSpPr>
        <p:spPr>
          <a:xfrm>
            <a:off x="391758" y="133836"/>
            <a:ext cx="10515600" cy="1325563"/>
          </a:xfrm>
        </p:spPr>
        <p:txBody>
          <a:bodyPr/>
          <a:lstStyle/>
          <a:p>
            <a:r>
              <a:rPr lang="en-GB" dirty="0" smtClean="0"/>
              <a:t>First apply recalibration</a:t>
            </a:r>
            <a:endParaRPr lang="en-GB" dirty="0"/>
          </a:p>
        </p:txBody>
      </p:sp>
      <p:sp>
        <p:nvSpPr>
          <p:cNvPr id="10" name="Rectangle 1"/>
          <p:cNvSpPr>
            <a:spLocks noChangeArrowheads="1"/>
          </p:cNvSpPr>
          <p:nvPr/>
        </p:nvSpPr>
        <p:spPr bwMode="auto">
          <a:xfrm>
            <a:off x="3542529" y="5408433"/>
            <a:ext cx="3295749" cy="1369581"/>
          </a:xfrm>
          <a:prstGeom prst="rect">
            <a:avLst/>
          </a:prstGeom>
          <a:solidFill>
            <a:srgbClr val="3A3C4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76176" numCol="1" anchor="ctr" anchorCtr="0" compatLnSpc="1">
            <a:prstTxWarp prst="textNoShape">
              <a:avLst/>
            </a:prstTxWarp>
            <a:spAutoFit/>
          </a:bodyPr>
          <a:lstStyle/>
          <a:p>
            <a:pPr lvl="0" eaLnBrk="0" fontAlgn="base" hangingPunct="0">
              <a:spcBef>
                <a:spcPct val="0"/>
              </a:spcBef>
              <a:spcAft>
                <a:spcPct val="0"/>
              </a:spcAft>
            </a:pPr>
            <a:r>
              <a:rPr lang="en-US" altLang="en-US" sz="1400" dirty="0">
                <a:solidFill>
                  <a:srgbClr val="F5F5F5"/>
                </a:solidFill>
                <a:latin typeface="Consolas" panose="020B0609020204030204" pitchFamily="49" charset="0"/>
                <a:cs typeface="Consolas" panose="020B0609020204030204" pitchFamily="49" charset="0"/>
              </a:rPr>
              <a:t>java -jar GenomeAnalysisTK.jar \ </a:t>
            </a:r>
            <a:r>
              <a:rPr lang="en-US" altLang="en-US" sz="1400" dirty="0" smtClean="0">
                <a:solidFill>
                  <a:srgbClr val="F5F5F5"/>
                </a:solidFill>
                <a:latin typeface="Consolas" panose="020B0609020204030204" pitchFamily="49" charset="0"/>
                <a:cs typeface="Consolas" panose="020B0609020204030204" pitchFamily="49" charset="0"/>
              </a:rPr>
              <a:t>    </a:t>
            </a:r>
            <a:endParaRPr lang="en-US" altLang="en-US" sz="1400" dirty="0">
              <a:solidFill>
                <a:srgbClr val="F5F5F5"/>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1400" dirty="0">
                <a:solidFill>
                  <a:srgbClr val="F5F5F5"/>
                </a:solidFill>
                <a:latin typeface="Consolas" panose="020B0609020204030204" pitchFamily="49" charset="0"/>
                <a:cs typeface="Consolas" panose="020B0609020204030204" pitchFamily="49" charset="0"/>
              </a:rPr>
              <a:t> </a:t>
            </a:r>
            <a:r>
              <a:rPr lang="en-US" altLang="en-US" sz="1400" dirty="0" smtClean="0">
                <a:solidFill>
                  <a:srgbClr val="F5F5F5"/>
                </a:solidFill>
                <a:latin typeface="Consolas" panose="020B0609020204030204" pitchFamily="49" charset="0"/>
                <a:cs typeface="Consolas" panose="020B0609020204030204" pitchFamily="49" charset="0"/>
              </a:rPr>
              <a:t>-T </a:t>
            </a:r>
            <a:r>
              <a:rPr lang="en-US" altLang="en-US" sz="1400" dirty="0">
                <a:solidFill>
                  <a:srgbClr val="F5F5F5"/>
                </a:solidFill>
                <a:latin typeface="Consolas" panose="020B0609020204030204" pitchFamily="49" charset="0"/>
                <a:cs typeface="Consolas" panose="020B0609020204030204" pitchFamily="49" charset="0"/>
              </a:rPr>
              <a:t>PrintReads \ </a:t>
            </a:r>
            <a:endParaRPr lang="en-US" altLang="en-US" sz="1400" dirty="0" smtClean="0">
              <a:solidFill>
                <a:srgbClr val="F5F5F5"/>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R reference.fasta \ </a:t>
            </a:r>
            <a:endParaRPr lang="en-US" altLang="en-US" sz="1400" dirty="0" smtClean="0">
              <a:solidFill>
                <a:srgbClr val="F5F5F5"/>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I input.bam \ </a:t>
            </a:r>
            <a:endParaRPr lang="en-US" altLang="en-US" sz="1400" dirty="0" smtClean="0">
              <a:solidFill>
                <a:srgbClr val="F5F5F5"/>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BQSR recalibration_report.grp \ </a:t>
            </a:r>
            <a:r>
              <a:rPr lang="en-US" altLang="en-US" sz="1400" dirty="0" smtClean="0">
                <a:solidFill>
                  <a:srgbClr val="F5F5F5"/>
                </a:solidFill>
                <a:latin typeface="Consolas" panose="020B0609020204030204" pitchFamily="49" charset="0"/>
                <a:cs typeface="Consolas" panose="020B0609020204030204" pitchFamily="49" charset="0"/>
              </a:rPr>
              <a:t>  </a:t>
            </a:r>
            <a:endParaRPr lang="en-US" altLang="en-US" sz="1400" dirty="0">
              <a:solidFill>
                <a:srgbClr val="F5F5F5"/>
              </a:solidFill>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lang="en-US" altLang="en-US" sz="1400" dirty="0" smtClean="0">
                <a:solidFill>
                  <a:srgbClr val="F5F5F5"/>
                </a:solidFill>
                <a:latin typeface="Consolas" panose="020B0609020204030204" pitchFamily="49" charset="0"/>
                <a:cs typeface="Consolas" panose="020B0609020204030204" pitchFamily="49" charset="0"/>
              </a:rPr>
              <a:t> -</a:t>
            </a:r>
            <a:r>
              <a:rPr lang="en-US" altLang="en-US" sz="1400" dirty="0">
                <a:solidFill>
                  <a:srgbClr val="F5F5F5"/>
                </a:solidFill>
                <a:latin typeface="Consolas" panose="020B0609020204030204" pitchFamily="49" charset="0"/>
                <a:cs typeface="Consolas" panose="020B0609020204030204" pitchFamily="49" charset="0"/>
              </a:rPr>
              <a:t>o output.bam</a:t>
            </a:r>
            <a:r>
              <a:rPr lang="en-US" altLang="en-US" sz="800" dirty="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445821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8960" y="1307054"/>
            <a:ext cx="8302886" cy="5364064"/>
          </a:xfrm>
          <a:prstGeom prst="rect">
            <a:avLst/>
          </a:prstGeom>
        </p:spPr>
      </p:pic>
      <p:pic>
        <p:nvPicPr>
          <p:cNvPr id="4" name="Picture 3"/>
          <p:cNvPicPr>
            <a:picLocks noChangeAspect="1"/>
          </p:cNvPicPr>
          <p:nvPr/>
        </p:nvPicPr>
        <p:blipFill>
          <a:blip r:embed="rId3"/>
          <a:stretch>
            <a:fillRect/>
          </a:stretch>
        </p:blipFill>
        <p:spPr>
          <a:xfrm>
            <a:off x="8869873" y="754269"/>
            <a:ext cx="3027692" cy="6103731"/>
          </a:xfrm>
          <a:prstGeom prst="rect">
            <a:avLst/>
          </a:prstGeom>
        </p:spPr>
      </p:pic>
      <p:sp>
        <p:nvSpPr>
          <p:cNvPr id="8" name="Title 7"/>
          <p:cNvSpPr>
            <a:spLocks noGrp="1"/>
          </p:cNvSpPr>
          <p:nvPr>
            <p:ph type="title"/>
          </p:nvPr>
        </p:nvSpPr>
        <p:spPr>
          <a:xfrm>
            <a:off x="391758" y="133836"/>
            <a:ext cx="10515600" cy="1325563"/>
          </a:xfrm>
        </p:spPr>
        <p:txBody>
          <a:bodyPr/>
          <a:lstStyle/>
          <a:p>
            <a:r>
              <a:rPr lang="en-GB" dirty="0" smtClean="0"/>
              <a:t>Check recalibration (optional)</a:t>
            </a:r>
            <a:endParaRPr lang="en-GB" dirty="0"/>
          </a:p>
        </p:txBody>
      </p:sp>
    </p:spTree>
    <p:extLst>
      <p:ext uri="{BB962C8B-B14F-4D97-AF65-F5344CB8AC3E}">
        <p14:creationId xmlns:p14="http://schemas.microsoft.com/office/powerpoint/2010/main" val="275976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26" y="2582682"/>
            <a:ext cx="10515600" cy="1325563"/>
          </a:xfrm>
        </p:spPr>
        <p:txBody>
          <a:bodyPr/>
          <a:lstStyle/>
          <a:p>
            <a:r>
              <a:rPr lang="en-GB" dirty="0"/>
              <a:t>https://github.com/prenderj/variant_tutorial</a:t>
            </a:r>
          </a:p>
        </p:txBody>
      </p:sp>
      <p:sp>
        <p:nvSpPr>
          <p:cNvPr id="3" name="TextBox 2"/>
          <p:cNvSpPr txBox="1"/>
          <p:nvPr/>
        </p:nvSpPr>
        <p:spPr>
          <a:xfrm>
            <a:off x="5167840" y="4380359"/>
            <a:ext cx="1889172" cy="523220"/>
          </a:xfrm>
          <a:prstGeom prst="rect">
            <a:avLst/>
          </a:prstGeom>
          <a:noFill/>
        </p:spPr>
        <p:txBody>
          <a:bodyPr wrap="none" rtlCol="0">
            <a:spAutoFit/>
          </a:bodyPr>
          <a:lstStyle/>
          <a:p>
            <a:r>
              <a:rPr lang="en-GB" sz="2800" dirty="0" smtClean="0"/>
              <a:t>Steps 1 to 4</a:t>
            </a:r>
            <a:endParaRPr lang="en-GB" sz="2800" dirty="0"/>
          </a:p>
        </p:txBody>
      </p:sp>
    </p:spTree>
    <p:extLst>
      <p:ext uri="{BB962C8B-B14F-4D97-AF65-F5344CB8AC3E}">
        <p14:creationId xmlns:p14="http://schemas.microsoft.com/office/powerpoint/2010/main" val="182007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2"/>
          <a:stretch>
            <a:fillRect/>
          </a:stretch>
        </p:blipFill>
        <p:spPr>
          <a:xfrm>
            <a:off x="9383698" y="1150312"/>
            <a:ext cx="2184831" cy="5494207"/>
          </a:xfrm>
          <a:prstGeom prst="rect">
            <a:avLst/>
          </a:prstGeom>
        </p:spPr>
      </p:pic>
      <p:pic>
        <p:nvPicPr>
          <p:cNvPr id="5" name="Picture 4"/>
          <p:cNvPicPr>
            <a:picLocks noChangeAspect="1"/>
          </p:cNvPicPr>
          <p:nvPr/>
        </p:nvPicPr>
        <p:blipFill>
          <a:blip r:embed="rId3"/>
          <a:stretch>
            <a:fillRect/>
          </a:stretch>
        </p:blipFill>
        <p:spPr>
          <a:xfrm>
            <a:off x="623471" y="1335049"/>
            <a:ext cx="8046683" cy="5522951"/>
          </a:xfrm>
          <a:prstGeom prst="rect">
            <a:avLst/>
          </a:prstGeom>
        </p:spPr>
      </p:pic>
    </p:spTree>
    <p:extLst>
      <p:ext uri="{BB962C8B-B14F-4D97-AF65-F5344CB8AC3E}">
        <p14:creationId xmlns:p14="http://schemas.microsoft.com/office/powerpoint/2010/main" val="3208970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Schedule</a:t>
            </a:r>
            <a:endParaRPr lang="en-GB" dirty="0"/>
          </a:p>
        </p:txBody>
      </p:sp>
      <p:sp>
        <p:nvSpPr>
          <p:cNvPr id="3" name="Content Placeholder 2"/>
          <p:cNvSpPr>
            <a:spLocks noGrp="1"/>
          </p:cNvSpPr>
          <p:nvPr>
            <p:ph idx="1"/>
          </p:nvPr>
        </p:nvSpPr>
        <p:spPr/>
        <p:txBody>
          <a:bodyPr/>
          <a:lstStyle/>
          <a:p>
            <a:r>
              <a:rPr lang="en-GB" dirty="0" smtClean="0"/>
              <a:t>Topics</a:t>
            </a:r>
          </a:p>
          <a:p>
            <a:pPr lvl="1"/>
            <a:r>
              <a:rPr lang="en-GB" dirty="0" smtClean="0"/>
              <a:t>Variant calling with the Genome Analysis Toolkit (GATK)</a:t>
            </a:r>
          </a:p>
          <a:p>
            <a:pPr lvl="1"/>
            <a:r>
              <a:rPr lang="en-GB" dirty="0" smtClean="0"/>
              <a:t>Variant annotation with Variant Effect Predictor (VEP)</a:t>
            </a:r>
          </a:p>
          <a:p>
            <a:pPr lvl="1"/>
            <a:r>
              <a:rPr lang="en-GB" dirty="0" smtClean="0"/>
              <a:t>Variant filtering with </a:t>
            </a:r>
            <a:r>
              <a:rPr lang="en-GB" dirty="0" err="1" smtClean="0"/>
              <a:t>VCFtools</a:t>
            </a:r>
            <a:endParaRPr lang="en-GB" dirty="0" smtClean="0"/>
          </a:p>
          <a:p>
            <a:pPr lvl="1"/>
            <a:r>
              <a:rPr lang="en-GB" dirty="0" smtClean="0"/>
              <a:t>Performing a genetic association study with PLINK (2)</a:t>
            </a:r>
          </a:p>
          <a:p>
            <a:pPr lvl="1"/>
            <a:endParaRPr lang="en-GB" dirty="0" smtClean="0"/>
          </a:p>
        </p:txBody>
      </p:sp>
    </p:spTree>
    <p:extLst>
      <p:ext uri="{BB962C8B-B14F-4D97-AF65-F5344CB8AC3E}">
        <p14:creationId xmlns:p14="http://schemas.microsoft.com/office/powerpoint/2010/main" val="3931952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2"/>
          <a:stretch>
            <a:fillRect/>
          </a:stretch>
        </p:blipFill>
        <p:spPr>
          <a:xfrm>
            <a:off x="9383698" y="1150312"/>
            <a:ext cx="2184831" cy="5494207"/>
          </a:xfrm>
          <a:prstGeom prst="rect">
            <a:avLst/>
          </a:prstGeom>
        </p:spPr>
      </p:pic>
      <p:pic>
        <p:nvPicPr>
          <p:cNvPr id="5" name="Picture 4"/>
          <p:cNvPicPr>
            <a:picLocks noChangeAspect="1"/>
          </p:cNvPicPr>
          <p:nvPr/>
        </p:nvPicPr>
        <p:blipFill rotWithShape="1">
          <a:blip r:embed="rId3"/>
          <a:srcRect r="59756" b="50714"/>
          <a:stretch/>
        </p:blipFill>
        <p:spPr>
          <a:xfrm>
            <a:off x="623471" y="1335050"/>
            <a:ext cx="3238315" cy="2722046"/>
          </a:xfrm>
          <a:prstGeom prst="rect">
            <a:avLst/>
          </a:prstGeom>
        </p:spPr>
      </p:pic>
      <p:sp>
        <p:nvSpPr>
          <p:cNvPr id="3" name="TextBox 2"/>
          <p:cNvSpPr txBox="1"/>
          <p:nvPr/>
        </p:nvSpPr>
        <p:spPr>
          <a:xfrm>
            <a:off x="4136994" y="1589103"/>
            <a:ext cx="5246704" cy="1631216"/>
          </a:xfrm>
          <a:prstGeom prst="rect">
            <a:avLst/>
          </a:prstGeom>
          <a:noFill/>
        </p:spPr>
        <p:txBody>
          <a:bodyPr wrap="square" rtlCol="0">
            <a:spAutoFit/>
          </a:bodyPr>
          <a:lstStyle/>
          <a:p>
            <a:pPr marL="285750" indent="-285750">
              <a:buFont typeface="Arial" panose="020B0604020202020204" pitchFamily="34" charset="0"/>
              <a:buChar char="•"/>
            </a:pPr>
            <a:r>
              <a:rPr lang="en-GB" sz="2000" dirty="0" smtClean="0"/>
              <a:t>Active regions are those genomic windows containing genetic variation above a certain level</a:t>
            </a:r>
            <a:endParaRPr lang="en-GB" sz="2000" dirty="0"/>
          </a:p>
          <a:p>
            <a:pPr marL="285750" indent="-285750">
              <a:buFont typeface="Arial" panose="020B0604020202020204" pitchFamily="34" charset="0"/>
              <a:buChar char="•"/>
            </a:pPr>
            <a:r>
              <a:rPr lang="en-GB" sz="2000" dirty="0" smtClean="0"/>
              <a:t>Alignments at these regions are in effect thrown away and it starts again </a:t>
            </a:r>
            <a:endParaRPr lang="en-GB" sz="2000" dirty="0"/>
          </a:p>
        </p:txBody>
      </p:sp>
      <p:pic>
        <p:nvPicPr>
          <p:cNvPr id="6" name="Picture 5"/>
          <p:cNvPicPr>
            <a:picLocks noChangeAspect="1"/>
          </p:cNvPicPr>
          <p:nvPr/>
        </p:nvPicPr>
        <p:blipFill>
          <a:blip r:embed="rId4"/>
          <a:stretch>
            <a:fillRect/>
          </a:stretch>
        </p:blipFill>
        <p:spPr>
          <a:xfrm>
            <a:off x="3986074" y="3469298"/>
            <a:ext cx="5456231" cy="3281857"/>
          </a:xfrm>
          <a:prstGeom prst="rect">
            <a:avLst/>
          </a:prstGeom>
        </p:spPr>
      </p:pic>
    </p:spTree>
    <p:extLst>
      <p:ext uri="{BB962C8B-B14F-4D97-AF65-F5344CB8AC3E}">
        <p14:creationId xmlns:p14="http://schemas.microsoft.com/office/powerpoint/2010/main" val="4267453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077" y="3998671"/>
            <a:ext cx="5768821" cy="2859329"/>
          </a:xfrm>
          <a:prstGeom prst="rect">
            <a:avLst/>
          </a:prstGeom>
        </p:spPr>
      </p:pic>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3"/>
          <a:stretch>
            <a:fillRect/>
          </a:stretch>
        </p:blipFill>
        <p:spPr>
          <a:xfrm>
            <a:off x="9383698" y="1150312"/>
            <a:ext cx="2184831" cy="5494207"/>
          </a:xfrm>
          <a:prstGeom prst="rect">
            <a:avLst/>
          </a:prstGeom>
        </p:spPr>
      </p:pic>
      <p:pic>
        <p:nvPicPr>
          <p:cNvPr id="5" name="Picture 4"/>
          <p:cNvPicPr>
            <a:picLocks noChangeAspect="1"/>
          </p:cNvPicPr>
          <p:nvPr/>
        </p:nvPicPr>
        <p:blipFill rotWithShape="1">
          <a:blip r:embed="rId4"/>
          <a:srcRect l="44547" b="50714"/>
          <a:stretch/>
        </p:blipFill>
        <p:spPr>
          <a:xfrm>
            <a:off x="4717232" y="973671"/>
            <a:ext cx="4462138" cy="2722046"/>
          </a:xfrm>
          <a:prstGeom prst="rect">
            <a:avLst/>
          </a:prstGeom>
        </p:spPr>
      </p:pic>
      <p:pic>
        <p:nvPicPr>
          <p:cNvPr id="6" name="Picture 5"/>
          <p:cNvPicPr>
            <a:picLocks noChangeAspect="1"/>
          </p:cNvPicPr>
          <p:nvPr/>
        </p:nvPicPr>
        <p:blipFill rotWithShape="1">
          <a:blip r:embed="rId4"/>
          <a:srcRect r="59756" b="50714"/>
          <a:stretch/>
        </p:blipFill>
        <p:spPr>
          <a:xfrm>
            <a:off x="655098" y="973671"/>
            <a:ext cx="3238315" cy="2722046"/>
          </a:xfrm>
          <a:prstGeom prst="rect">
            <a:avLst/>
          </a:prstGeom>
        </p:spPr>
      </p:pic>
      <p:cxnSp>
        <p:nvCxnSpPr>
          <p:cNvPr id="8" name="Straight Arrow Connector 7"/>
          <p:cNvCxnSpPr>
            <a:stCxn id="6" idx="3"/>
            <a:endCxn id="5" idx="1"/>
          </p:cNvCxnSpPr>
          <p:nvPr/>
        </p:nvCxnSpPr>
        <p:spPr>
          <a:xfrm>
            <a:off x="3893413" y="2334694"/>
            <a:ext cx="8238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357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05953" y="2852629"/>
            <a:ext cx="6858046" cy="2381373"/>
          </a:xfrm>
          <a:prstGeom prst="rect">
            <a:avLst/>
          </a:prstGeom>
        </p:spPr>
      </p:pic>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3"/>
          <a:stretch>
            <a:fillRect/>
          </a:stretch>
        </p:blipFill>
        <p:spPr>
          <a:xfrm>
            <a:off x="9383698" y="1150312"/>
            <a:ext cx="2184831" cy="5494207"/>
          </a:xfrm>
          <a:prstGeom prst="rect">
            <a:avLst/>
          </a:prstGeom>
        </p:spPr>
      </p:pic>
      <p:pic>
        <p:nvPicPr>
          <p:cNvPr id="5" name="Picture 4"/>
          <p:cNvPicPr>
            <a:picLocks noChangeAspect="1"/>
          </p:cNvPicPr>
          <p:nvPr/>
        </p:nvPicPr>
        <p:blipFill rotWithShape="1">
          <a:blip r:embed="rId4"/>
          <a:srcRect t="57323" r="36477"/>
          <a:stretch/>
        </p:blipFill>
        <p:spPr>
          <a:xfrm>
            <a:off x="623472" y="4500979"/>
            <a:ext cx="5111504" cy="2357021"/>
          </a:xfrm>
          <a:prstGeom prst="rect">
            <a:avLst/>
          </a:prstGeom>
        </p:spPr>
      </p:pic>
      <p:sp>
        <p:nvSpPr>
          <p:cNvPr id="3" name="TextBox 2"/>
          <p:cNvSpPr txBox="1"/>
          <p:nvPr/>
        </p:nvSpPr>
        <p:spPr>
          <a:xfrm>
            <a:off x="655098" y="1624614"/>
            <a:ext cx="8773625" cy="1292662"/>
          </a:xfrm>
          <a:prstGeom prst="rect">
            <a:avLst/>
          </a:prstGeom>
          <a:noFill/>
        </p:spPr>
        <p:txBody>
          <a:bodyPr wrap="square" rtlCol="0">
            <a:spAutoFit/>
          </a:bodyPr>
          <a:lstStyle/>
          <a:p>
            <a:pPr marL="457200" indent="-457200">
              <a:buFont typeface="Arial" panose="020B0604020202020204" pitchFamily="34" charset="0"/>
              <a:buChar char="•"/>
            </a:pPr>
            <a:r>
              <a:rPr lang="en-GB" sz="2600" dirty="0" smtClean="0"/>
              <a:t>Align each read in region to each of the haplotypes determined in previous step</a:t>
            </a:r>
            <a:endParaRPr lang="en-GB" sz="2600" dirty="0"/>
          </a:p>
          <a:p>
            <a:pPr marL="457200" indent="-457200">
              <a:buFont typeface="Arial" panose="020B0604020202020204" pitchFamily="34" charset="0"/>
              <a:buChar char="•"/>
            </a:pPr>
            <a:r>
              <a:rPr lang="en-GB" sz="2600" dirty="0" smtClean="0"/>
              <a:t>Mismatch penalties determined from base quality scores</a:t>
            </a:r>
            <a:endParaRPr lang="en-GB" sz="2600" dirty="0"/>
          </a:p>
        </p:txBody>
      </p:sp>
    </p:spTree>
    <p:extLst>
      <p:ext uri="{BB962C8B-B14F-4D97-AF65-F5344CB8AC3E}">
        <p14:creationId xmlns:p14="http://schemas.microsoft.com/office/powerpoint/2010/main" val="65824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2"/>
          <a:stretch>
            <a:fillRect/>
          </a:stretch>
        </p:blipFill>
        <p:spPr>
          <a:xfrm>
            <a:off x="9383698" y="1150312"/>
            <a:ext cx="2184831" cy="5494207"/>
          </a:xfrm>
          <a:prstGeom prst="rect">
            <a:avLst/>
          </a:prstGeom>
        </p:spPr>
      </p:pic>
      <p:pic>
        <p:nvPicPr>
          <p:cNvPr id="7" name="Picture 6"/>
          <p:cNvPicPr>
            <a:picLocks noChangeAspect="1"/>
          </p:cNvPicPr>
          <p:nvPr/>
        </p:nvPicPr>
        <p:blipFill>
          <a:blip r:embed="rId3"/>
          <a:stretch>
            <a:fillRect/>
          </a:stretch>
        </p:blipFill>
        <p:spPr>
          <a:xfrm>
            <a:off x="150550" y="1442113"/>
            <a:ext cx="9067800" cy="5172075"/>
          </a:xfrm>
          <a:prstGeom prst="rect">
            <a:avLst/>
          </a:prstGeom>
        </p:spPr>
      </p:pic>
      <p:cxnSp>
        <p:nvCxnSpPr>
          <p:cNvPr id="9" name="Elbow Connector 8"/>
          <p:cNvCxnSpPr/>
          <p:nvPr/>
        </p:nvCxnSpPr>
        <p:spPr>
          <a:xfrm rot="5400000">
            <a:off x="5681712" y="3906178"/>
            <a:ext cx="1358282" cy="12162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844683" y="3835153"/>
            <a:ext cx="124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44683" y="4323425"/>
            <a:ext cx="1242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6200000" flipH="1">
            <a:off x="6480698" y="4234648"/>
            <a:ext cx="1535840" cy="239701"/>
          </a:xfrm>
          <a:prstGeom prst="bentConnector3">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6844683" y="3586578"/>
            <a:ext cx="28408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6906827" y="4074850"/>
            <a:ext cx="22194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5006" y="6506330"/>
            <a:ext cx="8652112" cy="369332"/>
          </a:xfrm>
          <a:prstGeom prst="rect">
            <a:avLst/>
          </a:prstGeom>
          <a:noFill/>
        </p:spPr>
        <p:txBody>
          <a:bodyPr wrap="none" rtlCol="0">
            <a:spAutoFit/>
          </a:bodyPr>
          <a:lstStyle/>
          <a:p>
            <a:r>
              <a:rPr lang="en-GB" dirty="0" smtClean="0"/>
              <a:t>Take highest probability of haplotype given the reads that contain the corresponding allele</a:t>
            </a:r>
            <a:endParaRPr lang="en-GB" dirty="0"/>
          </a:p>
        </p:txBody>
      </p:sp>
    </p:spTree>
    <p:extLst>
      <p:ext uri="{BB962C8B-B14F-4D97-AF65-F5344CB8AC3E}">
        <p14:creationId xmlns:p14="http://schemas.microsoft.com/office/powerpoint/2010/main" val="1573019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098" y="116550"/>
            <a:ext cx="10515600" cy="1325563"/>
          </a:xfrm>
        </p:spPr>
        <p:txBody>
          <a:bodyPr/>
          <a:lstStyle/>
          <a:p>
            <a:r>
              <a:rPr lang="en-GB" dirty="0" smtClean="0"/>
              <a:t>Haplotype caller</a:t>
            </a:r>
            <a:endParaRPr lang="en-GB" dirty="0"/>
          </a:p>
        </p:txBody>
      </p:sp>
      <p:pic>
        <p:nvPicPr>
          <p:cNvPr id="4" name="Picture 3"/>
          <p:cNvPicPr>
            <a:picLocks noChangeAspect="1"/>
          </p:cNvPicPr>
          <p:nvPr/>
        </p:nvPicPr>
        <p:blipFill>
          <a:blip r:embed="rId2"/>
          <a:stretch>
            <a:fillRect/>
          </a:stretch>
        </p:blipFill>
        <p:spPr>
          <a:xfrm>
            <a:off x="9383698" y="1150312"/>
            <a:ext cx="2184831" cy="5494207"/>
          </a:xfrm>
          <a:prstGeom prst="rect">
            <a:avLst/>
          </a:prstGeom>
        </p:spPr>
      </p:pic>
      <p:pic>
        <p:nvPicPr>
          <p:cNvPr id="5" name="Picture 4"/>
          <p:cNvPicPr>
            <a:picLocks noChangeAspect="1"/>
          </p:cNvPicPr>
          <p:nvPr/>
        </p:nvPicPr>
        <p:blipFill>
          <a:blip r:embed="rId3"/>
          <a:stretch>
            <a:fillRect/>
          </a:stretch>
        </p:blipFill>
        <p:spPr>
          <a:xfrm>
            <a:off x="212047" y="2554390"/>
            <a:ext cx="9086850" cy="2686050"/>
          </a:xfrm>
          <a:prstGeom prst="rect">
            <a:avLst/>
          </a:prstGeom>
        </p:spPr>
      </p:pic>
      <p:pic>
        <p:nvPicPr>
          <p:cNvPr id="6" name="Picture 5"/>
          <p:cNvPicPr>
            <a:picLocks noChangeAspect="1"/>
          </p:cNvPicPr>
          <p:nvPr/>
        </p:nvPicPr>
        <p:blipFill>
          <a:blip r:embed="rId4"/>
          <a:stretch>
            <a:fillRect/>
          </a:stretch>
        </p:blipFill>
        <p:spPr>
          <a:xfrm>
            <a:off x="4755472" y="948847"/>
            <a:ext cx="3990975" cy="1533525"/>
          </a:xfrm>
          <a:prstGeom prst="rect">
            <a:avLst/>
          </a:prstGeom>
        </p:spPr>
      </p:pic>
      <p:sp>
        <p:nvSpPr>
          <p:cNvPr id="8" name="TextBox 7"/>
          <p:cNvSpPr txBox="1"/>
          <p:nvPr/>
        </p:nvSpPr>
        <p:spPr>
          <a:xfrm>
            <a:off x="153737" y="5794141"/>
            <a:ext cx="9068252" cy="492443"/>
          </a:xfrm>
          <a:prstGeom prst="rect">
            <a:avLst/>
          </a:prstGeom>
          <a:noFill/>
        </p:spPr>
        <p:txBody>
          <a:bodyPr wrap="none" rtlCol="0">
            <a:spAutoFit/>
          </a:bodyPr>
          <a:lstStyle/>
          <a:p>
            <a:pPr marL="457200" indent="-457200">
              <a:buFont typeface="Arial" panose="020B0604020202020204" pitchFamily="34" charset="0"/>
              <a:buChar char="•"/>
            </a:pPr>
            <a:r>
              <a:rPr lang="en-GB" sz="2600" dirty="0" smtClean="0"/>
              <a:t>What is the most likely genotype of the sample given the data </a:t>
            </a:r>
            <a:endParaRPr lang="en-GB" sz="2600" dirty="0"/>
          </a:p>
        </p:txBody>
      </p:sp>
    </p:spTree>
    <p:extLst>
      <p:ext uri="{BB962C8B-B14F-4D97-AF65-F5344CB8AC3E}">
        <p14:creationId xmlns:p14="http://schemas.microsoft.com/office/powerpoint/2010/main" val="746851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Bayesian statistics basics</a:t>
            </a:r>
            <a:endParaRPr lang="en-GB" dirty="0"/>
          </a:p>
        </p:txBody>
      </p:sp>
      <p:sp>
        <p:nvSpPr>
          <p:cNvPr id="3" name="Content Placeholder 2"/>
          <p:cNvSpPr>
            <a:spLocks noGrp="1"/>
          </p:cNvSpPr>
          <p:nvPr>
            <p:ph idx="1"/>
          </p:nvPr>
        </p:nvSpPr>
        <p:spPr>
          <a:xfrm>
            <a:off x="838200" y="1825625"/>
            <a:ext cx="10515600" cy="3110359"/>
          </a:xfrm>
        </p:spPr>
        <p:txBody>
          <a:bodyPr/>
          <a:lstStyle/>
          <a:p>
            <a:r>
              <a:rPr lang="en-GB" dirty="0" smtClean="0"/>
              <a:t>Come up with prior hypothesis as to probability of event occurring e.g. probability of bases mutating, frequency of variants in the genome etc. This is the </a:t>
            </a:r>
            <a:r>
              <a:rPr lang="en-GB" b="1" dirty="0" smtClean="0"/>
              <a:t>prior probability</a:t>
            </a:r>
          </a:p>
          <a:p>
            <a:r>
              <a:rPr lang="en-GB" dirty="0" smtClean="0"/>
              <a:t>Probability of event given the data you have got e.g. reads mismatching the genome. This is the </a:t>
            </a:r>
            <a:r>
              <a:rPr lang="en-GB" b="1" dirty="0" smtClean="0"/>
              <a:t>likelihood</a:t>
            </a:r>
          </a:p>
          <a:p>
            <a:r>
              <a:rPr lang="en-GB" b="1" dirty="0" smtClean="0"/>
              <a:t>Posterior probability </a:t>
            </a:r>
            <a:r>
              <a:rPr lang="en-GB" dirty="0" smtClean="0"/>
              <a:t>is the result of adjusting your prior given the likelihood, i.e. given the data</a:t>
            </a:r>
          </a:p>
        </p:txBody>
      </p:sp>
      <p:sp>
        <p:nvSpPr>
          <p:cNvPr id="4" name="TextBox 3"/>
          <p:cNvSpPr txBox="1"/>
          <p:nvPr/>
        </p:nvSpPr>
        <p:spPr>
          <a:xfrm>
            <a:off x="2485748" y="5299969"/>
            <a:ext cx="6541471" cy="461665"/>
          </a:xfrm>
          <a:prstGeom prst="rect">
            <a:avLst/>
          </a:prstGeom>
          <a:noFill/>
        </p:spPr>
        <p:txBody>
          <a:bodyPr wrap="none" rtlCol="0">
            <a:spAutoFit/>
          </a:bodyPr>
          <a:lstStyle/>
          <a:p>
            <a:r>
              <a:rPr lang="en-GB" sz="2400" dirty="0" smtClean="0"/>
              <a:t>Posterior probability ≈ prior probability x likelihood</a:t>
            </a:r>
            <a:endParaRPr lang="en-GB" sz="2400" dirty="0"/>
          </a:p>
        </p:txBody>
      </p:sp>
    </p:spTree>
    <p:extLst>
      <p:ext uri="{BB962C8B-B14F-4D97-AF65-F5344CB8AC3E}">
        <p14:creationId xmlns:p14="http://schemas.microsoft.com/office/powerpoint/2010/main" val="2971274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Haplotype caller gives phase info</a:t>
            </a:r>
            <a:endParaRPr lang="en-GB" dirty="0"/>
          </a:p>
        </p:txBody>
      </p:sp>
      <p:sp>
        <p:nvSpPr>
          <p:cNvPr id="4" name="Rounded Rectangle 3"/>
          <p:cNvSpPr/>
          <p:nvPr/>
        </p:nvSpPr>
        <p:spPr>
          <a:xfrm>
            <a:off x="2760955" y="1690688"/>
            <a:ext cx="124288" cy="2135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ounded Rectangle 4"/>
          <p:cNvSpPr/>
          <p:nvPr/>
        </p:nvSpPr>
        <p:spPr>
          <a:xfrm>
            <a:off x="3534791" y="1690688"/>
            <a:ext cx="124288" cy="21355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p:cNvSpPr txBox="1"/>
          <p:nvPr/>
        </p:nvSpPr>
        <p:spPr>
          <a:xfrm>
            <a:off x="2901519" y="1890944"/>
            <a:ext cx="317716" cy="369332"/>
          </a:xfrm>
          <a:prstGeom prst="rect">
            <a:avLst/>
          </a:prstGeom>
          <a:noFill/>
        </p:spPr>
        <p:txBody>
          <a:bodyPr wrap="none" rtlCol="0">
            <a:spAutoFit/>
          </a:bodyPr>
          <a:lstStyle/>
          <a:p>
            <a:r>
              <a:rPr lang="en-GB" dirty="0" smtClean="0"/>
              <a:t>A</a:t>
            </a:r>
            <a:endParaRPr lang="en-GB" dirty="0"/>
          </a:p>
        </p:txBody>
      </p:sp>
      <p:sp>
        <p:nvSpPr>
          <p:cNvPr id="7" name="TextBox 6"/>
          <p:cNvSpPr txBox="1"/>
          <p:nvPr/>
        </p:nvSpPr>
        <p:spPr>
          <a:xfrm>
            <a:off x="3675355" y="1890944"/>
            <a:ext cx="308098" cy="369332"/>
          </a:xfrm>
          <a:prstGeom prst="rect">
            <a:avLst/>
          </a:prstGeom>
          <a:noFill/>
        </p:spPr>
        <p:txBody>
          <a:bodyPr wrap="none" rtlCol="0">
            <a:spAutoFit/>
          </a:bodyPr>
          <a:lstStyle/>
          <a:p>
            <a:r>
              <a:rPr lang="en-GB" dirty="0" smtClean="0"/>
              <a:t>C</a:t>
            </a:r>
            <a:endParaRPr lang="en-GB" dirty="0"/>
          </a:p>
        </p:txBody>
      </p:sp>
      <p:sp>
        <p:nvSpPr>
          <p:cNvPr id="8" name="TextBox 7"/>
          <p:cNvSpPr txBox="1"/>
          <p:nvPr/>
        </p:nvSpPr>
        <p:spPr>
          <a:xfrm>
            <a:off x="2901519" y="3293616"/>
            <a:ext cx="330540" cy="369332"/>
          </a:xfrm>
          <a:prstGeom prst="rect">
            <a:avLst/>
          </a:prstGeom>
          <a:noFill/>
        </p:spPr>
        <p:txBody>
          <a:bodyPr wrap="none" rtlCol="0">
            <a:spAutoFit/>
          </a:bodyPr>
          <a:lstStyle/>
          <a:p>
            <a:r>
              <a:rPr lang="en-GB" dirty="0" smtClean="0"/>
              <a:t>G</a:t>
            </a:r>
            <a:endParaRPr lang="en-GB" dirty="0"/>
          </a:p>
        </p:txBody>
      </p:sp>
      <p:sp>
        <p:nvSpPr>
          <p:cNvPr id="9" name="TextBox 8"/>
          <p:cNvSpPr txBox="1"/>
          <p:nvPr/>
        </p:nvSpPr>
        <p:spPr>
          <a:xfrm>
            <a:off x="3675355" y="3293616"/>
            <a:ext cx="296876" cy="369332"/>
          </a:xfrm>
          <a:prstGeom prst="rect">
            <a:avLst/>
          </a:prstGeom>
          <a:noFill/>
        </p:spPr>
        <p:txBody>
          <a:bodyPr wrap="none" rtlCol="0">
            <a:spAutoFit/>
          </a:bodyPr>
          <a:lstStyle/>
          <a:p>
            <a:r>
              <a:rPr lang="en-GB" dirty="0" smtClean="0"/>
              <a:t>T</a:t>
            </a:r>
            <a:endParaRPr lang="en-GB" dirty="0"/>
          </a:p>
        </p:txBody>
      </p:sp>
      <p:sp>
        <p:nvSpPr>
          <p:cNvPr id="10" name="TextBox 9"/>
          <p:cNvSpPr txBox="1"/>
          <p:nvPr/>
        </p:nvSpPr>
        <p:spPr>
          <a:xfrm>
            <a:off x="283962" y="3293616"/>
            <a:ext cx="1271502" cy="369332"/>
          </a:xfrm>
          <a:prstGeom prst="rect">
            <a:avLst/>
          </a:prstGeom>
          <a:noFill/>
        </p:spPr>
        <p:txBody>
          <a:bodyPr wrap="none" rtlCol="0">
            <a:spAutoFit/>
          </a:bodyPr>
          <a:lstStyle/>
          <a:p>
            <a:r>
              <a:rPr lang="en-GB" dirty="0" smtClean="0"/>
              <a:t>SNP2 is G/T</a:t>
            </a:r>
            <a:endParaRPr lang="en-GB" dirty="0"/>
          </a:p>
        </p:txBody>
      </p:sp>
      <p:sp>
        <p:nvSpPr>
          <p:cNvPr id="11" name="TextBox 10"/>
          <p:cNvSpPr txBox="1"/>
          <p:nvPr/>
        </p:nvSpPr>
        <p:spPr>
          <a:xfrm>
            <a:off x="285565" y="2043344"/>
            <a:ext cx="1269899" cy="369332"/>
          </a:xfrm>
          <a:prstGeom prst="rect">
            <a:avLst/>
          </a:prstGeom>
          <a:noFill/>
        </p:spPr>
        <p:txBody>
          <a:bodyPr wrap="none" rtlCol="0">
            <a:spAutoFit/>
          </a:bodyPr>
          <a:lstStyle/>
          <a:p>
            <a:r>
              <a:rPr lang="en-GB" dirty="0" smtClean="0"/>
              <a:t>SNP1 is A/C</a:t>
            </a:r>
            <a:endParaRPr lang="en-GB" dirty="0"/>
          </a:p>
        </p:txBody>
      </p:sp>
      <p:sp>
        <p:nvSpPr>
          <p:cNvPr id="12" name="TextBox 11"/>
          <p:cNvSpPr txBox="1"/>
          <p:nvPr/>
        </p:nvSpPr>
        <p:spPr>
          <a:xfrm>
            <a:off x="2032187" y="2573816"/>
            <a:ext cx="577402" cy="369332"/>
          </a:xfrm>
          <a:prstGeom prst="rect">
            <a:avLst/>
          </a:prstGeom>
          <a:noFill/>
        </p:spPr>
        <p:txBody>
          <a:bodyPr wrap="none" rtlCol="0">
            <a:spAutoFit/>
          </a:bodyPr>
          <a:lstStyle/>
          <a:p>
            <a:r>
              <a:rPr lang="en-GB" dirty="0" smtClean="0"/>
              <a:t>Is it:</a:t>
            </a:r>
            <a:endParaRPr lang="en-GB" dirty="0"/>
          </a:p>
        </p:txBody>
      </p:sp>
      <p:sp>
        <p:nvSpPr>
          <p:cNvPr id="13" name="Rounded Rectangle 12"/>
          <p:cNvSpPr/>
          <p:nvPr/>
        </p:nvSpPr>
        <p:spPr>
          <a:xfrm>
            <a:off x="7192392" y="1690688"/>
            <a:ext cx="124288" cy="21355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ounded Rectangle 13"/>
          <p:cNvSpPr/>
          <p:nvPr/>
        </p:nvSpPr>
        <p:spPr>
          <a:xfrm>
            <a:off x="7966228" y="1690688"/>
            <a:ext cx="124288" cy="213558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Box 14"/>
          <p:cNvSpPr txBox="1"/>
          <p:nvPr/>
        </p:nvSpPr>
        <p:spPr>
          <a:xfrm>
            <a:off x="7332956" y="1890944"/>
            <a:ext cx="317716" cy="369332"/>
          </a:xfrm>
          <a:prstGeom prst="rect">
            <a:avLst/>
          </a:prstGeom>
          <a:noFill/>
        </p:spPr>
        <p:txBody>
          <a:bodyPr wrap="none" rtlCol="0">
            <a:spAutoFit/>
          </a:bodyPr>
          <a:lstStyle/>
          <a:p>
            <a:r>
              <a:rPr lang="en-GB" dirty="0" smtClean="0"/>
              <a:t>C</a:t>
            </a:r>
            <a:endParaRPr lang="en-GB" dirty="0"/>
          </a:p>
        </p:txBody>
      </p:sp>
      <p:sp>
        <p:nvSpPr>
          <p:cNvPr id="16" name="TextBox 15"/>
          <p:cNvSpPr txBox="1"/>
          <p:nvPr/>
        </p:nvSpPr>
        <p:spPr>
          <a:xfrm>
            <a:off x="8106792" y="1890944"/>
            <a:ext cx="317716" cy="369332"/>
          </a:xfrm>
          <a:prstGeom prst="rect">
            <a:avLst/>
          </a:prstGeom>
          <a:noFill/>
        </p:spPr>
        <p:txBody>
          <a:bodyPr wrap="none" rtlCol="0">
            <a:spAutoFit/>
          </a:bodyPr>
          <a:lstStyle/>
          <a:p>
            <a:r>
              <a:rPr lang="en-GB" dirty="0" smtClean="0"/>
              <a:t>A</a:t>
            </a:r>
            <a:endParaRPr lang="en-GB" dirty="0"/>
          </a:p>
        </p:txBody>
      </p:sp>
      <p:sp>
        <p:nvSpPr>
          <p:cNvPr id="17" name="TextBox 16"/>
          <p:cNvSpPr txBox="1"/>
          <p:nvPr/>
        </p:nvSpPr>
        <p:spPr>
          <a:xfrm>
            <a:off x="7332956" y="3293616"/>
            <a:ext cx="330540" cy="369332"/>
          </a:xfrm>
          <a:prstGeom prst="rect">
            <a:avLst/>
          </a:prstGeom>
          <a:noFill/>
        </p:spPr>
        <p:txBody>
          <a:bodyPr wrap="none" rtlCol="0">
            <a:spAutoFit/>
          </a:bodyPr>
          <a:lstStyle/>
          <a:p>
            <a:r>
              <a:rPr lang="en-GB" dirty="0" smtClean="0"/>
              <a:t>G</a:t>
            </a:r>
            <a:endParaRPr lang="en-GB" dirty="0"/>
          </a:p>
        </p:txBody>
      </p:sp>
      <p:sp>
        <p:nvSpPr>
          <p:cNvPr id="18" name="TextBox 17"/>
          <p:cNvSpPr txBox="1"/>
          <p:nvPr/>
        </p:nvSpPr>
        <p:spPr>
          <a:xfrm>
            <a:off x="8106792" y="3293616"/>
            <a:ext cx="296876" cy="369332"/>
          </a:xfrm>
          <a:prstGeom prst="rect">
            <a:avLst/>
          </a:prstGeom>
          <a:noFill/>
        </p:spPr>
        <p:txBody>
          <a:bodyPr wrap="none" rtlCol="0">
            <a:spAutoFit/>
          </a:bodyPr>
          <a:lstStyle/>
          <a:p>
            <a:r>
              <a:rPr lang="en-GB" dirty="0" smtClean="0"/>
              <a:t>T</a:t>
            </a:r>
            <a:endParaRPr lang="en-GB" dirty="0"/>
          </a:p>
        </p:txBody>
      </p:sp>
      <p:sp>
        <p:nvSpPr>
          <p:cNvPr id="19" name="TextBox 18"/>
          <p:cNvSpPr txBox="1"/>
          <p:nvPr/>
        </p:nvSpPr>
        <p:spPr>
          <a:xfrm>
            <a:off x="6176687" y="2573816"/>
            <a:ext cx="857927" cy="369332"/>
          </a:xfrm>
          <a:prstGeom prst="rect">
            <a:avLst/>
          </a:prstGeom>
          <a:noFill/>
        </p:spPr>
        <p:txBody>
          <a:bodyPr wrap="none" rtlCol="0">
            <a:spAutoFit/>
          </a:bodyPr>
          <a:lstStyle/>
          <a:p>
            <a:r>
              <a:rPr lang="en-GB" dirty="0" smtClean="0"/>
              <a:t>Or is it:</a:t>
            </a:r>
            <a:endParaRPr lang="en-GB" dirty="0"/>
          </a:p>
        </p:txBody>
      </p:sp>
      <p:pic>
        <p:nvPicPr>
          <p:cNvPr id="20" name="Picture 19"/>
          <p:cNvPicPr>
            <a:picLocks noChangeAspect="1"/>
          </p:cNvPicPr>
          <p:nvPr/>
        </p:nvPicPr>
        <p:blipFill>
          <a:blip r:embed="rId2"/>
          <a:stretch>
            <a:fillRect/>
          </a:stretch>
        </p:blipFill>
        <p:spPr>
          <a:xfrm>
            <a:off x="919713" y="3952063"/>
            <a:ext cx="10397601" cy="2918345"/>
          </a:xfrm>
          <a:prstGeom prst="rect">
            <a:avLst/>
          </a:prstGeom>
        </p:spPr>
      </p:pic>
    </p:spTree>
    <p:extLst>
      <p:ext uri="{BB962C8B-B14F-4D97-AF65-F5344CB8AC3E}">
        <p14:creationId xmlns:p14="http://schemas.microsoft.com/office/powerpoint/2010/main" val="241605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207229"/>
            <a:ext cx="10515600" cy="1325563"/>
          </a:xfrm>
        </p:spPr>
        <p:txBody>
          <a:bodyPr/>
          <a:lstStyle/>
          <a:p>
            <a:r>
              <a:rPr lang="en-GB" dirty="0" smtClean="0"/>
              <a:t>Joint calling</a:t>
            </a:r>
            <a:endParaRPr lang="en-GB" dirty="0"/>
          </a:p>
        </p:txBody>
      </p:sp>
      <p:pic>
        <p:nvPicPr>
          <p:cNvPr id="4" name="Picture 3"/>
          <p:cNvPicPr>
            <a:picLocks noChangeAspect="1"/>
          </p:cNvPicPr>
          <p:nvPr/>
        </p:nvPicPr>
        <p:blipFill>
          <a:blip r:embed="rId2"/>
          <a:stretch>
            <a:fillRect/>
          </a:stretch>
        </p:blipFill>
        <p:spPr>
          <a:xfrm>
            <a:off x="9719042" y="870011"/>
            <a:ext cx="2214996" cy="5872579"/>
          </a:xfrm>
          <a:prstGeom prst="rect">
            <a:avLst/>
          </a:prstGeom>
        </p:spPr>
      </p:pic>
      <p:sp>
        <p:nvSpPr>
          <p:cNvPr id="5" name="TextBox 4"/>
          <p:cNvSpPr txBox="1"/>
          <p:nvPr/>
        </p:nvSpPr>
        <p:spPr>
          <a:xfrm>
            <a:off x="2459115" y="1596458"/>
            <a:ext cx="3364636" cy="161321"/>
          </a:xfrm>
          <a:prstGeom prst="rect">
            <a:avLst/>
          </a:prstGeom>
          <a:solidFill>
            <a:schemeClr val="accent2"/>
          </a:solidFill>
        </p:spPr>
        <p:txBody>
          <a:bodyPr wrap="square" rtlCol="0">
            <a:spAutoFit/>
          </a:bodyPr>
          <a:lstStyle/>
          <a:p>
            <a:endParaRPr lang="en-GB" dirty="0"/>
          </a:p>
        </p:txBody>
      </p:sp>
      <p:sp>
        <p:nvSpPr>
          <p:cNvPr id="6" name="TextBox 5"/>
          <p:cNvSpPr txBox="1"/>
          <p:nvPr/>
        </p:nvSpPr>
        <p:spPr>
          <a:xfrm>
            <a:off x="2724443" y="1776927"/>
            <a:ext cx="3364636" cy="161321"/>
          </a:xfrm>
          <a:prstGeom prst="rect">
            <a:avLst/>
          </a:prstGeom>
          <a:solidFill>
            <a:schemeClr val="accent2"/>
          </a:solidFill>
        </p:spPr>
        <p:txBody>
          <a:bodyPr wrap="square" rtlCol="0">
            <a:spAutoFit/>
          </a:bodyPr>
          <a:lstStyle/>
          <a:p>
            <a:endParaRPr lang="en-GB" dirty="0"/>
          </a:p>
        </p:txBody>
      </p:sp>
      <p:sp>
        <p:nvSpPr>
          <p:cNvPr id="7" name="TextBox 6"/>
          <p:cNvSpPr txBox="1"/>
          <p:nvPr/>
        </p:nvSpPr>
        <p:spPr>
          <a:xfrm>
            <a:off x="2857107" y="1953849"/>
            <a:ext cx="3364636" cy="161321"/>
          </a:xfrm>
          <a:prstGeom prst="rect">
            <a:avLst/>
          </a:prstGeom>
          <a:solidFill>
            <a:schemeClr val="accent2"/>
          </a:solidFill>
        </p:spPr>
        <p:txBody>
          <a:bodyPr wrap="square" rtlCol="0">
            <a:spAutoFit/>
          </a:bodyPr>
          <a:lstStyle/>
          <a:p>
            <a:endParaRPr lang="en-GB" dirty="0"/>
          </a:p>
        </p:txBody>
      </p:sp>
      <p:sp>
        <p:nvSpPr>
          <p:cNvPr id="8" name="TextBox 7"/>
          <p:cNvSpPr txBox="1"/>
          <p:nvPr/>
        </p:nvSpPr>
        <p:spPr>
          <a:xfrm>
            <a:off x="3005092" y="2134318"/>
            <a:ext cx="3364636" cy="161321"/>
          </a:xfrm>
          <a:prstGeom prst="rect">
            <a:avLst/>
          </a:prstGeom>
          <a:solidFill>
            <a:schemeClr val="accent1"/>
          </a:solidFill>
        </p:spPr>
        <p:txBody>
          <a:bodyPr wrap="square" rtlCol="0">
            <a:spAutoFit/>
          </a:bodyPr>
          <a:lstStyle/>
          <a:p>
            <a:endParaRPr lang="en-GB" dirty="0"/>
          </a:p>
        </p:txBody>
      </p:sp>
      <p:sp>
        <p:nvSpPr>
          <p:cNvPr id="9" name="TextBox 8"/>
          <p:cNvSpPr txBox="1"/>
          <p:nvPr/>
        </p:nvSpPr>
        <p:spPr>
          <a:xfrm>
            <a:off x="3982575" y="2034509"/>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11" name="TextBox 10"/>
          <p:cNvSpPr txBox="1"/>
          <p:nvPr/>
        </p:nvSpPr>
        <p:spPr>
          <a:xfrm>
            <a:off x="3982575" y="1841450"/>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2" name="TextBox 11"/>
          <p:cNvSpPr txBox="1"/>
          <p:nvPr/>
        </p:nvSpPr>
        <p:spPr>
          <a:xfrm>
            <a:off x="3982575" y="1656784"/>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3" name="TextBox 12"/>
          <p:cNvSpPr txBox="1"/>
          <p:nvPr/>
        </p:nvSpPr>
        <p:spPr>
          <a:xfrm>
            <a:off x="3982575" y="1488255"/>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4" name="TextBox 13"/>
          <p:cNvSpPr txBox="1"/>
          <p:nvPr/>
        </p:nvSpPr>
        <p:spPr>
          <a:xfrm>
            <a:off x="2459115" y="3000446"/>
            <a:ext cx="3364636" cy="161321"/>
          </a:xfrm>
          <a:prstGeom prst="rect">
            <a:avLst/>
          </a:prstGeom>
          <a:solidFill>
            <a:schemeClr val="accent2"/>
          </a:solidFill>
        </p:spPr>
        <p:txBody>
          <a:bodyPr wrap="square" rtlCol="0">
            <a:spAutoFit/>
          </a:bodyPr>
          <a:lstStyle/>
          <a:p>
            <a:endParaRPr lang="en-GB" dirty="0"/>
          </a:p>
        </p:txBody>
      </p:sp>
      <p:sp>
        <p:nvSpPr>
          <p:cNvPr id="15" name="TextBox 14"/>
          <p:cNvSpPr txBox="1"/>
          <p:nvPr/>
        </p:nvSpPr>
        <p:spPr>
          <a:xfrm>
            <a:off x="2724443" y="3180915"/>
            <a:ext cx="3364636" cy="161321"/>
          </a:xfrm>
          <a:prstGeom prst="rect">
            <a:avLst/>
          </a:prstGeom>
          <a:solidFill>
            <a:schemeClr val="accent2"/>
          </a:solidFill>
        </p:spPr>
        <p:txBody>
          <a:bodyPr wrap="square" rtlCol="0">
            <a:spAutoFit/>
          </a:bodyPr>
          <a:lstStyle/>
          <a:p>
            <a:endParaRPr lang="en-GB" dirty="0"/>
          </a:p>
        </p:txBody>
      </p:sp>
      <p:sp>
        <p:nvSpPr>
          <p:cNvPr id="16" name="TextBox 15"/>
          <p:cNvSpPr txBox="1"/>
          <p:nvPr/>
        </p:nvSpPr>
        <p:spPr>
          <a:xfrm>
            <a:off x="2857107" y="3357837"/>
            <a:ext cx="3364636" cy="161321"/>
          </a:xfrm>
          <a:prstGeom prst="rect">
            <a:avLst/>
          </a:prstGeom>
          <a:solidFill>
            <a:schemeClr val="accent2"/>
          </a:solidFill>
        </p:spPr>
        <p:txBody>
          <a:bodyPr wrap="square" rtlCol="0">
            <a:spAutoFit/>
          </a:bodyPr>
          <a:lstStyle/>
          <a:p>
            <a:endParaRPr lang="en-GB" dirty="0"/>
          </a:p>
        </p:txBody>
      </p:sp>
      <p:sp>
        <p:nvSpPr>
          <p:cNvPr id="19" name="TextBox 18"/>
          <p:cNvSpPr txBox="1"/>
          <p:nvPr/>
        </p:nvSpPr>
        <p:spPr>
          <a:xfrm>
            <a:off x="3982575" y="3245438"/>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0" name="TextBox 19"/>
          <p:cNvSpPr txBox="1"/>
          <p:nvPr/>
        </p:nvSpPr>
        <p:spPr>
          <a:xfrm>
            <a:off x="3982575" y="3060772"/>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1" name="TextBox 20"/>
          <p:cNvSpPr txBox="1"/>
          <p:nvPr/>
        </p:nvSpPr>
        <p:spPr>
          <a:xfrm>
            <a:off x="3982575" y="2892243"/>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2" name="TextBox 21"/>
          <p:cNvSpPr txBox="1"/>
          <p:nvPr/>
        </p:nvSpPr>
        <p:spPr>
          <a:xfrm>
            <a:off x="3036143" y="3545749"/>
            <a:ext cx="3364636" cy="161321"/>
          </a:xfrm>
          <a:prstGeom prst="rect">
            <a:avLst/>
          </a:prstGeom>
          <a:solidFill>
            <a:schemeClr val="accent2"/>
          </a:solidFill>
        </p:spPr>
        <p:txBody>
          <a:bodyPr wrap="square" rtlCol="0">
            <a:spAutoFit/>
          </a:bodyPr>
          <a:lstStyle/>
          <a:p>
            <a:endParaRPr lang="en-GB" dirty="0"/>
          </a:p>
        </p:txBody>
      </p:sp>
      <p:sp>
        <p:nvSpPr>
          <p:cNvPr id="23" name="TextBox 22"/>
          <p:cNvSpPr txBox="1"/>
          <p:nvPr/>
        </p:nvSpPr>
        <p:spPr>
          <a:xfrm>
            <a:off x="3992929" y="3433350"/>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4" name="TextBox 23"/>
          <p:cNvSpPr txBox="1"/>
          <p:nvPr/>
        </p:nvSpPr>
        <p:spPr>
          <a:xfrm>
            <a:off x="435006" y="1757779"/>
            <a:ext cx="1273105" cy="369332"/>
          </a:xfrm>
          <a:prstGeom prst="rect">
            <a:avLst/>
          </a:prstGeom>
          <a:noFill/>
        </p:spPr>
        <p:txBody>
          <a:bodyPr wrap="none" rtlCol="0">
            <a:spAutoFit/>
          </a:bodyPr>
          <a:lstStyle/>
          <a:p>
            <a:r>
              <a:rPr lang="en-GB" dirty="0" smtClean="0"/>
              <a:t>Individual 1</a:t>
            </a:r>
            <a:endParaRPr lang="en-GB" dirty="0"/>
          </a:p>
        </p:txBody>
      </p:sp>
      <p:sp>
        <p:nvSpPr>
          <p:cNvPr id="25" name="TextBox 24"/>
          <p:cNvSpPr txBox="1"/>
          <p:nvPr/>
        </p:nvSpPr>
        <p:spPr>
          <a:xfrm>
            <a:off x="497420" y="3245438"/>
            <a:ext cx="1273105" cy="369332"/>
          </a:xfrm>
          <a:prstGeom prst="rect">
            <a:avLst/>
          </a:prstGeom>
          <a:noFill/>
        </p:spPr>
        <p:txBody>
          <a:bodyPr wrap="none" rtlCol="0">
            <a:spAutoFit/>
          </a:bodyPr>
          <a:lstStyle/>
          <a:p>
            <a:r>
              <a:rPr lang="en-GB" dirty="0" smtClean="0"/>
              <a:t>Individual 2</a:t>
            </a:r>
            <a:endParaRPr lang="en-GB" dirty="0"/>
          </a:p>
        </p:txBody>
      </p:sp>
    </p:spTree>
    <p:extLst>
      <p:ext uri="{BB962C8B-B14F-4D97-AF65-F5344CB8AC3E}">
        <p14:creationId xmlns:p14="http://schemas.microsoft.com/office/powerpoint/2010/main" val="3945822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207229"/>
            <a:ext cx="10515600" cy="1325563"/>
          </a:xfrm>
        </p:spPr>
        <p:txBody>
          <a:bodyPr/>
          <a:lstStyle/>
          <a:p>
            <a:r>
              <a:rPr lang="en-GB" dirty="0" smtClean="0"/>
              <a:t>Joint calling</a:t>
            </a:r>
            <a:endParaRPr lang="en-GB" dirty="0"/>
          </a:p>
        </p:txBody>
      </p:sp>
      <p:pic>
        <p:nvPicPr>
          <p:cNvPr id="4" name="Picture 3"/>
          <p:cNvPicPr>
            <a:picLocks noChangeAspect="1"/>
          </p:cNvPicPr>
          <p:nvPr/>
        </p:nvPicPr>
        <p:blipFill>
          <a:blip r:embed="rId2"/>
          <a:stretch>
            <a:fillRect/>
          </a:stretch>
        </p:blipFill>
        <p:spPr>
          <a:xfrm>
            <a:off x="9719042" y="870011"/>
            <a:ext cx="2214996" cy="5872579"/>
          </a:xfrm>
          <a:prstGeom prst="rect">
            <a:avLst/>
          </a:prstGeom>
        </p:spPr>
      </p:pic>
      <p:sp>
        <p:nvSpPr>
          <p:cNvPr id="5" name="TextBox 4"/>
          <p:cNvSpPr txBox="1"/>
          <p:nvPr/>
        </p:nvSpPr>
        <p:spPr>
          <a:xfrm>
            <a:off x="2459115" y="1596458"/>
            <a:ext cx="3364636" cy="161321"/>
          </a:xfrm>
          <a:prstGeom prst="rect">
            <a:avLst/>
          </a:prstGeom>
          <a:solidFill>
            <a:schemeClr val="accent2"/>
          </a:solidFill>
        </p:spPr>
        <p:txBody>
          <a:bodyPr wrap="square" rtlCol="0">
            <a:spAutoFit/>
          </a:bodyPr>
          <a:lstStyle/>
          <a:p>
            <a:endParaRPr lang="en-GB" dirty="0"/>
          </a:p>
        </p:txBody>
      </p:sp>
      <p:sp>
        <p:nvSpPr>
          <p:cNvPr id="6" name="TextBox 5"/>
          <p:cNvSpPr txBox="1"/>
          <p:nvPr/>
        </p:nvSpPr>
        <p:spPr>
          <a:xfrm>
            <a:off x="2724443" y="1776927"/>
            <a:ext cx="3364636" cy="161321"/>
          </a:xfrm>
          <a:prstGeom prst="rect">
            <a:avLst/>
          </a:prstGeom>
          <a:solidFill>
            <a:schemeClr val="accent2"/>
          </a:solidFill>
        </p:spPr>
        <p:txBody>
          <a:bodyPr wrap="square" rtlCol="0">
            <a:spAutoFit/>
          </a:bodyPr>
          <a:lstStyle/>
          <a:p>
            <a:endParaRPr lang="en-GB" dirty="0"/>
          </a:p>
        </p:txBody>
      </p:sp>
      <p:sp>
        <p:nvSpPr>
          <p:cNvPr id="7" name="TextBox 6"/>
          <p:cNvSpPr txBox="1"/>
          <p:nvPr/>
        </p:nvSpPr>
        <p:spPr>
          <a:xfrm>
            <a:off x="2857107" y="1953849"/>
            <a:ext cx="3364636" cy="161321"/>
          </a:xfrm>
          <a:prstGeom prst="rect">
            <a:avLst/>
          </a:prstGeom>
          <a:solidFill>
            <a:schemeClr val="accent2"/>
          </a:solidFill>
        </p:spPr>
        <p:txBody>
          <a:bodyPr wrap="square" rtlCol="0">
            <a:spAutoFit/>
          </a:bodyPr>
          <a:lstStyle/>
          <a:p>
            <a:endParaRPr lang="en-GB" dirty="0"/>
          </a:p>
        </p:txBody>
      </p:sp>
      <p:sp>
        <p:nvSpPr>
          <p:cNvPr id="8" name="TextBox 7"/>
          <p:cNvSpPr txBox="1"/>
          <p:nvPr/>
        </p:nvSpPr>
        <p:spPr>
          <a:xfrm>
            <a:off x="3005092" y="2134318"/>
            <a:ext cx="3364636" cy="161321"/>
          </a:xfrm>
          <a:prstGeom prst="rect">
            <a:avLst/>
          </a:prstGeom>
          <a:solidFill>
            <a:schemeClr val="accent1"/>
          </a:solidFill>
        </p:spPr>
        <p:txBody>
          <a:bodyPr wrap="square" rtlCol="0">
            <a:spAutoFit/>
          </a:bodyPr>
          <a:lstStyle/>
          <a:p>
            <a:endParaRPr lang="en-GB" dirty="0"/>
          </a:p>
        </p:txBody>
      </p:sp>
      <p:sp>
        <p:nvSpPr>
          <p:cNvPr id="9" name="TextBox 8"/>
          <p:cNvSpPr txBox="1"/>
          <p:nvPr/>
        </p:nvSpPr>
        <p:spPr>
          <a:xfrm>
            <a:off x="3982575" y="2034509"/>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11" name="TextBox 10"/>
          <p:cNvSpPr txBox="1"/>
          <p:nvPr/>
        </p:nvSpPr>
        <p:spPr>
          <a:xfrm>
            <a:off x="3982575" y="1841450"/>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2" name="TextBox 11"/>
          <p:cNvSpPr txBox="1"/>
          <p:nvPr/>
        </p:nvSpPr>
        <p:spPr>
          <a:xfrm>
            <a:off x="3982575" y="1656784"/>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3" name="TextBox 12"/>
          <p:cNvSpPr txBox="1"/>
          <p:nvPr/>
        </p:nvSpPr>
        <p:spPr>
          <a:xfrm>
            <a:off x="3982575" y="1488255"/>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14" name="TextBox 13"/>
          <p:cNvSpPr txBox="1"/>
          <p:nvPr/>
        </p:nvSpPr>
        <p:spPr>
          <a:xfrm>
            <a:off x="2459115" y="3000446"/>
            <a:ext cx="3364636" cy="161321"/>
          </a:xfrm>
          <a:prstGeom prst="rect">
            <a:avLst/>
          </a:prstGeom>
          <a:solidFill>
            <a:schemeClr val="accent2"/>
          </a:solidFill>
        </p:spPr>
        <p:txBody>
          <a:bodyPr wrap="square" rtlCol="0">
            <a:spAutoFit/>
          </a:bodyPr>
          <a:lstStyle/>
          <a:p>
            <a:endParaRPr lang="en-GB" dirty="0"/>
          </a:p>
        </p:txBody>
      </p:sp>
      <p:sp>
        <p:nvSpPr>
          <p:cNvPr id="15" name="TextBox 14"/>
          <p:cNvSpPr txBox="1"/>
          <p:nvPr/>
        </p:nvSpPr>
        <p:spPr>
          <a:xfrm>
            <a:off x="2724443" y="3180915"/>
            <a:ext cx="3364636" cy="161321"/>
          </a:xfrm>
          <a:prstGeom prst="rect">
            <a:avLst/>
          </a:prstGeom>
          <a:solidFill>
            <a:schemeClr val="accent2"/>
          </a:solidFill>
        </p:spPr>
        <p:txBody>
          <a:bodyPr wrap="square" rtlCol="0">
            <a:spAutoFit/>
          </a:bodyPr>
          <a:lstStyle/>
          <a:p>
            <a:endParaRPr lang="en-GB" dirty="0"/>
          </a:p>
        </p:txBody>
      </p:sp>
      <p:sp>
        <p:nvSpPr>
          <p:cNvPr id="16" name="TextBox 15"/>
          <p:cNvSpPr txBox="1"/>
          <p:nvPr/>
        </p:nvSpPr>
        <p:spPr>
          <a:xfrm>
            <a:off x="2857107" y="3357837"/>
            <a:ext cx="3364636" cy="161321"/>
          </a:xfrm>
          <a:prstGeom prst="rect">
            <a:avLst/>
          </a:prstGeom>
          <a:solidFill>
            <a:schemeClr val="accent2"/>
          </a:solidFill>
        </p:spPr>
        <p:txBody>
          <a:bodyPr wrap="square" rtlCol="0">
            <a:spAutoFit/>
          </a:bodyPr>
          <a:lstStyle/>
          <a:p>
            <a:endParaRPr lang="en-GB" dirty="0"/>
          </a:p>
        </p:txBody>
      </p:sp>
      <p:sp>
        <p:nvSpPr>
          <p:cNvPr id="19" name="TextBox 18"/>
          <p:cNvSpPr txBox="1"/>
          <p:nvPr/>
        </p:nvSpPr>
        <p:spPr>
          <a:xfrm>
            <a:off x="3982575" y="3245438"/>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0" name="TextBox 19"/>
          <p:cNvSpPr txBox="1"/>
          <p:nvPr/>
        </p:nvSpPr>
        <p:spPr>
          <a:xfrm>
            <a:off x="3982575" y="3060772"/>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1" name="TextBox 20"/>
          <p:cNvSpPr txBox="1"/>
          <p:nvPr/>
        </p:nvSpPr>
        <p:spPr>
          <a:xfrm>
            <a:off x="3982575" y="2892243"/>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2" name="TextBox 21"/>
          <p:cNvSpPr txBox="1"/>
          <p:nvPr/>
        </p:nvSpPr>
        <p:spPr>
          <a:xfrm>
            <a:off x="3036143" y="3545749"/>
            <a:ext cx="3364636" cy="161321"/>
          </a:xfrm>
          <a:prstGeom prst="rect">
            <a:avLst/>
          </a:prstGeom>
          <a:solidFill>
            <a:schemeClr val="accent2"/>
          </a:solidFill>
        </p:spPr>
        <p:txBody>
          <a:bodyPr wrap="square" rtlCol="0">
            <a:spAutoFit/>
          </a:bodyPr>
          <a:lstStyle/>
          <a:p>
            <a:endParaRPr lang="en-GB" dirty="0"/>
          </a:p>
        </p:txBody>
      </p:sp>
      <p:sp>
        <p:nvSpPr>
          <p:cNvPr id="23" name="TextBox 22"/>
          <p:cNvSpPr txBox="1"/>
          <p:nvPr/>
        </p:nvSpPr>
        <p:spPr>
          <a:xfrm>
            <a:off x="3992929" y="3433350"/>
            <a:ext cx="296876" cy="369332"/>
          </a:xfrm>
          <a:prstGeom prst="rect">
            <a:avLst/>
          </a:prstGeom>
          <a:noFill/>
        </p:spPr>
        <p:txBody>
          <a:bodyPr wrap="none" rtlCol="0">
            <a:spAutoFit/>
          </a:bodyPr>
          <a:lstStyle/>
          <a:p>
            <a:r>
              <a:rPr lang="en-GB" dirty="0" smtClean="0">
                <a:solidFill>
                  <a:srgbClr val="C00000"/>
                </a:solidFill>
              </a:rPr>
              <a:t>T</a:t>
            </a:r>
            <a:endParaRPr lang="en-GB" dirty="0">
              <a:solidFill>
                <a:srgbClr val="C00000"/>
              </a:solidFill>
            </a:endParaRPr>
          </a:p>
        </p:txBody>
      </p:sp>
      <p:sp>
        <p:nvSpPr>
          <p:cNvPr id="24" name="TextBox 23"/>
          <p:cNvSpPr txBox="1"/>
          <p:nvPr/>
        </p:nvSpPr>
        <p:spPr>
          <a:xfrm>
            <a:off x="435006" y="1757779"/>
            <a:ext cx="1273105" cy="369332"/>
          </a:xfrm>
          <a:prstGeom prst="rect">
            <a:avLst/>
          </a:prstGeom>
          <a:noFill/>
        </p:spPr>
        <p:txBody>
          <a:bodyPr wrap="none" rtlCol="0">
            <a:spAutoFit/>
          </a:bodyPr>
          <a:lstStyle/>
          <a:p>
            <a:r>
              <a:rPr lang="en-GB" dirty="0" smtClean="0"/>
              <a:t>Individual 1</a:t>
            </a:r>
            <a:endParaRPr lang="en-GB" dirty="0"/>
          </a:p>
        </p:txBody>
      </p:sp>
      <p:sp>
        <p:nvSpPr>
          <p:cNvPr id="25" name="TextBox 24"/>
          <p:cNvSpPr txBox="1"/>
          <p:nvPr/>
        </p:nvSpPr>
        <p:spPr>
          <a:xfrm>
            <a:off x="497420" y="3245438"/>
            <a:ext cx="1273105" cy="369332"/>
          </a:xfrm>
          <a:prstGeom prst="rect">
            <a:avLst/>
          </a:prstGeom>
          <a:noFill/>
        </p:spPr>
        <p:txBody>
          <a:bodyPr wrap="none" rtlCol="0">
            <a:spAutoFit/>
          </a:bodyPr>
          <a:lstStyle/>
          <a:p>
            <a:r>
              <a:rPr lang="en-GB" dirty="0" smtClean="0"/>
              <a:t>Individual 2</a:t>
            </a:r>
            <a:endParaRPr lang="en-GB" dirty="0"/>
          </a:p>
        </p:txBody>
      </p:sp>
      <p:sp>
        <p:nvSpPr>
          <p:cNvPr id="26" name="TextBox 25"/>
          <p:cNvSpPr txBox="1"/>
          <p:nvPr/>
        </p:nvSpPr>
        <p:spPr>
          <a:xfrm>
            <a:off x="2459115" y="4499744"/>
            <a:ext cx="3364636" cy="161321"/>
          </a:xfrm>
          <a:prstGeom prst="rect">
            <a:avLst/>
          </a:prstGeom>
          <a:solidFill>
            <a:schemeClr val="accent1"/>
          </a:solidFill>
        </p:spPr>
        <p:txBody>
          <a:bodyPr wrap="square" rtlCol="0">
            <a:spAutoFit/>
          </a:bodyPr>
          <a:lstStyle/>
          <a:p>
            <a:endParaRPr lang="en-GB" dirty="0"/>
          </a:p>
        </p:txBody>
      </p:sp>
      <p:sp>
        <p:nvSpPr>
          <p:cNvPr id="27" name="TextBox 26"/>
          <p:cNvSpPr txBox="1"/>
          <p:nvPr/>
        </p:nvSpPr>
        <p:spPr>
          <a:xfrm>
            <a:off x="2724443" y="4680213"/>
            <a:ext cx="3364636" cy="161321"/>
          </a:xfrm>
          <a:prstGeom prst="rect">
            <a:avLst/>
          </a:prstGeom>
          <a:solidFill>
            <a:schemeClr val="accent1"/>
          </a:solidFill>
        </p:spPr>
        <p:txBody>
          <a:bodyPr wrap="square" rtlCol="0">
            <a:spAutoFit/>
          </a:bodyPr>
          <a:lstStyle/>
          <a:p>
            <a:endParaRPr lang="en-GB" dirty="0"/>
          </a:p>
        </p:txBody>
      </p:sp>
      <p:sp>
        <p:nvSpPr>
          <p:cNvPr id="28" name="TextBox 27"/>
          <p:cNvSpPr txBox="1"/>
          <p:nvPr/>
        </p:nvSpPr>
        <p:spPr>
          <a:xfrm>
            <a:off x="2857107" y="4857135"/>
            <a:ext cx="3364636" cy="161321"/>
          </a:xfrm>
          <a:prstGeom prst="rect">
            <a:avLst/>
          </a:prstGeom>
          <a:solidFill>
            <a:schemeClr val="accent1"/>
          </a:solidFill>
        </p:spPr>
        <p:txBody>
          <a:bodyPr wrap="square" rtlCol="0">
            <a:spAutoFit/>
          </a:bodyPr>
          <a:lstStyle/>
          <a:p>
            <a:endParaRPr lang="en-GB" dirty="0"/>
          </a:p>
        </p:txBody>
      </p:sp>
      <p:sp>
        <p:nvSpPr>
          <p:cNvPr id="29" name="TextBox 28"/>
          <p:cNvSpPr txBox="1"/>
          <p:nvPr/>
        </p:nvSpPr>
        <p:spPr>
          <a:xfrm>
            <a:off x="3005092" y="5037604"/>
            <a:ext cx="3364636" cy="161321"/>
          </a:xfrm>
          <a:prstGeom prst="rect">
            <a:avLst/>
          </a:prstGeom>
          <a:solidFill>
            <a:schemeClr val="accent1"/>
          </a:solidFill>
        </p:spPr>
        <p:txBody>
          <a:bodyPr wrap="square" rtlCol="0">
            <a:spAutoFit/>
          </a:bodyPr>
          <a:lstStyle/>
          <a:p>
            <a:endParaRPr lang="en-GB" dirty="0"/>
          </a:p>
        </p:txBody>
      </p:sp>
      <p:sp>
        <p:nvSpPr>
          <p:cNvPr id="30" name="TextBox 29"/>
          <p:cNvSpPr txBox="1"/>
          <p:nvPr/>
        </p:nvSpPr>
        <p:spPr>
          <a:xfrm>
            <a:off x="3982575" y="4937795"/>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31" name="TextBox 30"/>
          <p:cNvSpPr txBox="1"/>
          <p:nvPr/>
        </p:nvSpPr>
        <p:spPr>
          <a:xfrm>
            <a:off x="3982575" y="4744736"/>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32" name="TextBox 31"/>
          <p:cNvSpPr txBox="1"/>
          <p:nvPr/>
        </p:nvSpPr>
        <p:spPr>
          <a:xfrm>
            <a:off x="3982575" y="4560070"/>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33" name="TextBox 32"/>
          <p:cNvSpPr txBox="1"/>
          <p:nvPr/>
        </p:nvSpPr>
        <p:spPr>
          <a:xfrm>
            <a:off x="3982575" y="4391541"/>
            <a:ext cx="317716" cy="369332"/>
          </a:xfrm>
          <a:prstGeom prst="rect">
            <a:avLst/>
          </a:prstGeom>
          <a:noFill/>
        </p:spPr>
        <p:txBody>
          <a:bodyPr wrap="none" rtlCol="0">
            <a:spAutoFit/>
          </a:bodyPr>
          <a:lstStyle/>
          <a:p>
            <a:r>
              <a:rPr lang="en-GB" dirty="0" smtClean="0">
                <a:solidFill>
                  <a:srgbClr val="002060"/>
                </a:solidFill>
              </a:rPr>
              <a:t>A</a:t>
            </a:r>
            <a:endParaRPr lang="en-GB" dirty="0">
              <a:solidFill>
                <a:srgbClr val="002060"/>
              </a:solidFill>
            </a:endParaRPr>
          </a:p>
        </p:txBody>
      </p:sp>
      <p:sp>
        <p:nvSpPr>
          <p:cNvPr id="34" name="TextBox 33"/>
          <p:cNvSpPr txBox="1"/>
          <p:nvPr/>
        </p:nvSpPr>
        <p:spPr>
          <a:xfrm>
            <a:off x="435006" y="4661065"/>
            <a:ext cx="1273105" cy="369332"/>
          </a:xfrm>
          <a:prstGeom prst="rect">
            <a:avLst/>
          </a:prstGeom>
          <a:noFill/>
        </p:spPr>
        <p:txBody>
          <a:bodyPr wrap="none" rtlCol="0">
            <a:spAutoFit/>
          </a:bodyPr>
          <a:lstStyle/>
          <a:p>
            <a:r>
              <a:rPr lang="en-GB" dirty="0" smtClean="0"/>
              <a:t>Individual 3</a:t>
            </a:r>
            <a:endParaRPr lang="en-GB" dirty="0"/>
          </a:p>
        </p:txBody>
      </p:sp>
      <p:sp>
        <p:nvSpPr>
          <p:cNvPr id="3" name="TextBox 2"/>
          <p:cNvSpPr txBox="1"/>
          <p:nvPr/>
        </p:nvSpPr>
        <p:spPr>
          <a:xfrm>
            <a:off x="382437" y="5594726"/>
            <a:ext cx="9166748" cy="1107996"/>
          </a:xfrm>
          <a:prstGeom prst="rect">
            <a:avLst/>
          </a:prstGeom>
          <a:noFill/>
        </p:spPr>
        <p:txBody>
          <a:bodyPr wrap="square" rtlCol="0">
            <a:spAutoFit/>
          </a:bodyPr>
          <a:lstStyle/>
          <a:p>
            <a:pPr marL="342900" indent="-342900">
              <a:buFont typeface="Arial" panose="020B0604020202020204" pitchFamily="34" charset="0"/>
              <a:buChar char="•"/>
            </a:pPr>
            <a:r>
              <a:rPr lang="en-GB" sz="2200" dirty="0" smtClean="0"/>
              <a:t>Individual 3 adds support that individual 1 is heterozygote</a:t>
            </a:r>
          </a:p>
          <a:p>
            <a:pPr marL="342900" indent="-342900">
              <a:buFont typeface="Arial" panose="020B0604020202020204" pitchFamily="34" charset="0"/>
              <a:buChar char="•"/>
            </a:pPr>
            <a:r>
              <a:rPr lang="en-GB" sz="2200" dirty="0" smtClean="0"/>
              <a:t>Modify the Bayesian maths to account for observations of allele frequencies across samples</a:t>
            </a:r>
            <a:endParaRPr lang="en-GB" sz="2200" dirty="0"/>
          </a:p>
        </p:txBody>
      </p:sp>
    </p:spTree>
    <p:extLst>
      <p:ext uri="{BB962C8B-B14F-4D97-AF65-F5344CB8AC3E}">
        <p14:creationId xmlns:p14="http://schemas.microsoft.com/office/powerpoint/2010/main" val="3006714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207229"/>
            <a:ext cx="10515600" cy="1325563"/>
          </a:xfrm>
        </p:spPr>
        <p:txBody>
          <a:bodyPr/>
          <a:lstStyle/>
          <a:p>
            <a:r>
              <a:rPr lang="en-GB" dirty="0" smtClean="0"/>
              <a:t>Joint calling</a:t>
            </a:r>
            <a:endParaRPr lang="en-GB" dirty="0"/>
          </a:p>
        </p:txBody>
      </p:sp>
      <p:pic>
        <p:nvPicPr>
          <p:cNvPr id="4" name="Picture 3"/>
          <p:cNvPicPr>
            <a:picLocks noChangeAspect="1"/>
          </p:cNvPicPr>
          <p:nvPr/>
        </p:nvPicPr>
        <p:blipFill>
          <a:blip r:embed="rId2"/>
          <a:stretch>
            <a:fillRect/>
          </a:stretch>
        </p:blipFill>
        <p:spPr>
          <a:xfrm>
            <a:off x="9719042" y="870011"/>
            <a:ext cx="2214996" cy="5872579"/>
          </a:xfrm>
          <a:prstGeom prst="rect">
            <a:avLst/>
          </a:prstGeom>
        </p:spPr>
      </p:pic>
      <p:pic>
        <p:nvPicPr>
          <p:cNvPr id="10" name="Picture 9"/>
          <p:cNvPicPr>
            <a:picLocks noChangeAspect="1"/>
          </p:cNvPicPr>
          <p:nvPr/>
        </p:nvPicPr>
        <p:blipFill>
          <a:blip r:embed="rId3"/>
          <a:stretch>
            <a:fillRect/>
          </a:stretch>
        </p:blipFill>
        <p:spPr>
          <a:xfrm>
            <a:off x="978475" y="1161826"/>
            <a:ext cx="7375006" cy="4833657"/>
          </a:xfrm>
          <a:prstGeom prst="rect">
            <a:avLst/>
          </a:prstGeom>
        </p:spPr>
      </p:pic>
      <p:sp>
        <p:nvSpPr>
          <p:cNvPr id="17" name="TextBox 16"/>
          <p:cNvSpPr txBox="1"/>
          <p:nvPr/>
        </p:nvSpPr>
        <p:spPr>
          <a:xfrm>
            <a:off x="268651" y="5973149"/>
            <a:ext cx="9291967" cy="769441"/>
          </a:xfrm>
          <a:prstGeom prst="rect">
            <a:avLst/>
          </a:prstGeom>
          <a:noFill/>
        </p:spPr>
        <p:txBody>
          <a:bodyPr wrap="none" rtlCol="0">
            <a:spAutoFit/>
          </a:bodyPr>
          <a:lstStyle/>
          <a:p>
            <a:pPr marL="285750" indent="-285750">
              <a:buFont typeface="Arial" panose="020B0604020202020204" pitchFamily="34" charset="0"/>
              <a:buChar char="•"/>
            </a:pPr>
            <a:r>
              <a:rPr lang="en-GB" sz="2200" dirty="0" smtClean="0"/>
              <a:t>Run </a:t>
            </a:r>
            <a:r>
              <a:rPr lang="en-GB" sz="2200" dirty="0"/>
              <a:t>H</a:t>
            </a:r>
            <a:r>
              <a:rPr lang="en-GB" sz="2200" dirty="0" smtClean="0"/>
              <a:t>aplotypeCaller on each sample to generate gVCF files</a:t>
            </a:r>
          </a:p>
          <a:p>
            <a:pPr marL="285750" indent="-285750">
              <a:buFont typeface="Arial" panose="020B0604020202020204" pitchFamily="34" charset="0"/>
              <a:buChar char="•"/>
            </a:pPr>
            <a:r>
              <a:rPr lang="en-GB" sz="2200" dirty="0" smtClean="0"/>
              <a:t>Run GenotypeGVCFs to call polymorphic sites (for large datasets run batches)</a:t>
            </a:r>
            <a:endParaRPr lang="en-GB" sz="2200" dirty="0"/>
          </a:p>
        </p:txBody>
      </p:sp>
    </p:spTree>
    <p:extLst>
      <p:ext uri="{BB962C8B-B14F-4D97-AF65-F5344CB8AC3E}">
        <p14:creationId xmlns:p14="http://schemas.microsoft.com/office/powerpoint/2010/main" val="2840010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genetic variants</a:t>
            </a:r>
            <a:endParaRPr lang="en-GB"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042" y="2231888"/>
            <a:ext cx="6599067" cy="3324435"/>
          </a:xfrm>
          <a:prstGeom prst="rect">
            <a:avLst/>
          </a:prstGeom>
        </p:spPr>
      </p:pic>
      <p:sp>
        <p:nvSpPr>
          <p:cNvPr id="8" name="TextBox 7"/>
          <p:cNvSpPr txBox="1"/>
          <p:nvPr/>
        </p:nvSpPr>
        <p:spPr>
          <a:xfrm>
            <a:off x="8914115" y="6524029"/>
            <a:ext cx="3277885" cy="276999"/>
          </a:xfrm>
          <a:prstGeom prst="rect">
            <a:avLst/>
          </a:prstGeom>
          <a:noFill/>
        </p:spPr>
        <p:txBody>
          <a:bodyPr wrap="none" rtlCol="0">
            <a:spAutoFit/>
          </a:bodyPr>
          <a:lstStyle/>
          <a:p>
            <a:r>
              <a:rPr lang="en-GB" sz="1200" i="1" dirty="0"/>
              <a:t>Nature Reviews Genetics </a:t>
            </a:r>
            <a:r>
              <a:rPr lang="en-GB" sz="1200" b="1" dirty="0"/>
              <a:t>10</a:t>
            </a:r>
            <a:r>
              <a:rPr lang="en-GB" sz="1200" dirty="0"/>
              <a:t>, 241-251 (April 2009)</a:t>
            </a:r>
          </a:p>
        </p:txBody>
      </p:sp>
      <p:sp>
        <p:nvSpPr>
          <p:cNvPr id="9" name="TextBox 8"/>
          <p:cNvSpPr txBox="1"/>
          <p:nvPr/>
        </p:nvSpPr>
        <p:spPr>
          <a:xfrm>
            <a:off x="3899648" y="2318273"/>
            <a:ext cx="498855" cy="261610"/>
          </a:xfrm>
          <a:prstGeom prst="rect">
            <a:avLst/>
          </a:prstGeom>
          <a:noFill/>
        </p:spPr>
        <p:txBody>
          <a:bodyPr wrap="none" rtlCol="0">
            <a:spAutoFit/>
          </a:bodyPr>
          <a:lstStyle/>
          <a:p>
            <a:r>
              <a:rPr lang="en-GB" sz="1100" dirty="0" smtClean="0"/>
              <a:t>(SNP)</a:t>
            </a:r>
            <a:endParaRPr lang="en-GB" sz="1100" dirty="0"/>
          </a:p>
        </p:txBody>
      </p:sp>
      <p:sp>
        <p:nvSpPr>
          <p:cNvPr id="10" name="TextBox 9"/>
          <p:cNvSpPr txBox="1"/>
          <p:nvPr/>
        </p:nvSpPr>
        <p:spPr>
          <a:xfrm>
            <a:off x="3953729" y="2909603"/>
            <a:ext cx="612668" cy="261610"/>
          </a:xfrm>
          <a:prstGeom prst="rect">
            <a:avLst/>
          </a:prstGeom>
          <a:noFill/>
        </p:spPr>
        <p:txBody>
          <a:bodyPr wrap="none" rtlCol="0">
            <a:spAutoFit/>
          </a:bodyPr>
          <a:lstStyle/>
          <a:p>
            <a:r>
              <a:rPr lang="en-GB" sz="1100" dirty="0" smtClean="0"/>
              <a:t>(INDEL)</a:t>
            </a:r>
            <a:endParaRPr lang="en-GB" sz="1100" dirty="0"/>
          </a:p>
        </p:txBody>
      </p:sp>
      <p:sp>
        <p:nvSpPr>
          <p:cNvPr id="11" name="TextBox 10"/>
          <p:cNvSpPr txBox="1"/>
          <p:nvPr/>
        </p:nvSpPr>
        <p:spPr>
          <a:xfrm>
            <a:off x="172123" y="2264412"/>
            <a:ext cx="1356462" cy="369332"/>
          </a:xfrm>
          <a:prstGeom prst="rect">
            <a:avLst/>
          </a:prstGeom>
          <a:noFill/>
        </p:spPr>
        <p:txBody>
          <a:bodyPr wrap="none" rtlCol="0">
            <a:spAutoFit/>
          </a:bodyPr>
          <a:lstStyle/>
          <a:p>
            <a:r>
              <a:rPr lang="en-GB" dirty="0" smtClean="0"/>
              <a:t>Easier to call</a:t>
            </a:r>
            <a:endParaRPr lang="en-GB" dirty="0"/>
          </a:p>
        </p:txBody>
      </p:sp>
      <p:sp>
        <p:nvSpPr>
          <p:cNvPr id="12" name="TextBox 11"/>
          <p:cNvSpPr txBox="1"/>
          <p:nvPr/>
        </p:nvSpPr>
        <p:spPr>
          <a:xfrm>
            <a:off x="82355" y="4541447"/>
            <a:ext cx="1535998" cy="369332"/>
          </a:xfrm>
          <a:prstGeom prst="rect">
            <a:avLst/>
          </a:prstGeom>
          <a:noFill/>
        </p:spPr>
        <p:txBody>
          <a:bodyPr wrap="none" rtlCol="0">
            <a:spAutoFit/>
          </a:bodyPr>
          <a:lstStyle/>
          <a:p>
            <a:r>
              <a:rPr lang="en-GB" dirty="0" smtClean="0"/>
              <a:t>Difficult to call</a:t>
            </a:r>
            <a:endParaRPr lang="en-GB" dirty="0"/>
          </a:p>
        </p:txBody>
      </p:sp>
      <p:cxnSp>
        <p:nvCxnSpPr>
          <p:cNvPr id="14" name="Straight Arrow Connector 13"/>
          <p:cNvCxnSpPr>
            <a:stCxn id="11" idx="2"/>
          </p:cNvCxnSpPr>
          <p:nvPr/>
        </p:nvCxnSpPr>
        <p:spPr>
          <a:xfrm>
            <a:off x="850354" y="2633744"/>
            <a:ext cx="0" cy="177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10005" y="6196405"/>
            <a:ext cx="5060040" cy="369332"/>
          </a:xfrm>
          <a:prstGeom prst="rect">
            <a:avLst/>
          </a:prstGeom>
          <a:noFill/>
        </p:spPr>
        <p:txBody>
          <a:bodyPr wrap="none" rtlCol="0">
            <a:spAutoFit/>
          </a:bodyPr>
          <a:lstStyle/>
          <a:p>
            <a:r>
              <a:rPr lang="en-GB" dirty="0" smtClean="0"/>
              <a:t>Millions of genetic variants per mammalian genome</a:t>
            </a:r>
            <a:endParaRPr lang="en-GB" dirty="0"/>
          </a:p>
        </p:txBody>
      </p:sp>
    </p:spTree>
    <p:extLst>
      <p:ext uri="{BB962C8B-B14F-4D97-AF65-F5344CB8AC3E}">
        <p14:creationId xmlns:p14="http://schemas.microsoft.com/office/powerpoint/2010/main" val="357251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207229"/>
            <a:ext cx="10515600" cy="1325563"/>
          </a:xfrm>
        </p:spPr>
        <p:txBody>
          <a:bodyPr/>
          <a:lstStyle/>
          <a:p>
            <a:r>
              <a:rPr lang="en-GB" dirty="0" smtClean="0"/>
              <a:t>VCF and gVCF formats</a:t>
            </a:r>
            <a:endParaRPr lang="en-GB" dirty="0"/>
          </a:p>
        </p:txBody>
      </p:sp>
      <p:pic>
        <p:nvPicPr>
          <p:cNvPr id="4" name="Picture 3"/>
          <p:cNvPicPr>
            <a:picLocks noChangeAspect="1"/>
          </p:cNvPicPr>
          <p:nvPr/>
        </p:nvPicPr>
        <p:blipFill>
          <a:blip r:embed="rId2"/>
          <a:stretch>
            <a:fillRect/>
          </a:stretch>
        </p:blipFill>
        <p:spPr>
          <a:xfrm>
            <a:off x="9719042" y="870011"/>
            <a:ext cx="2214996" cy="5872579"/>
          </a:xfrm>
          <a:prstGeom prst="rect">
            <a:avLst/>
          </a:prstGeom>
        </p:spPr>
      </p:pic>
      <p:pic>
        <p:nvPicPr>
          <p:cNvPr id="3" name="Picture 2"/>
          <p:cNvPicPr>
            <a:picLocks noChangeAspect="1"/>
          </p:cNvPicPr>
          <p:nvPr/>
        </p:nvPicPr>
        <p:blipFill>
          <a:blip r:embed="rId3"/>
          <a:stretch>
            <a:fillRect/>
          </a:stretch>
        </p:blipFill>
        <p:spPr>
          <a:xfrm>
            <a:off x="2291007" y="1490519"/>
            <a:ext cx="6394220" cy="5070888"/>
          </a:xfrm>
          <a:prstGeom prst="rect">
            <a:avLst/>
          </a:prstGeom>
        </p:spPr>
      </p:pic>
    </p:spTree>
    <p:extLst>
      <p:ext uri="{BB962C8B-B14F-4D97-AF65-F5344CB8AC3E}">
        <p14:creationId xmlns:p14="http://schemas.microsoft.com/office/powerpoint/2010/main" val="10665504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222" y="27442"/>
            <a:ext cx="10515600" cy="1325563"/>
          </a:xfrm>
        </p:spPr>
        <p:txBody>
          <a:bodyPr/>
          <a:lstStyle/>
          <a:p>
            <a:r>
              <a:rPr lang="en-GB" dirty="0" smtClean="0"/>
              <a:t>The gVCF file</a:t>
            </a:r>
            <a:endParaRPr lang="en-GB" dirty="0"/>
          </a:p>
        </p:txBody>
      </p:sp>
      <p:sp>
        <p:nvSpPr>
          <p:cNvPr id="17" name="TextBox 16"/>
          <p:cNvSpPr txBox="1"/>
          <p:nvPr/>
        </p:nvSpPr>
        <p:spPr>
          <a:xfrm>
            <a:off x="263563" y="5934670"/>
            <a:ext cx="10509415" cy="1107996"/>
          </a:xfrm>
          <a:prstGeom prst="rect">
            <a:avLst/>
          </a:prstGeom>
          <a:noFill/>
        </p:spPr>
        <p:txBody>
          <a:bodyPr wrap="none" rtlCol="0">
            <a:spAutoFit/>
          </a:bodyPr>
          <a:lstStyle/>
          <a:p>
            <a:pPr marL="285750" indent="-285750">
              <a:buFont typeface="Arial" panose="020B0604020202020204" pitchFamily="34" charset="0"/>
              <a:buChar char="•"/>
            </a:pPr>
            <a:r>
              <a:rPr lang="en-GB" sz="2200" dirty="0" smtClean="0"/>
              <a:t>gVCF has a record for each site i.e. includes homozygote reference calls and confidences</a:t>
            </a:r>
          </a:p>
          <a:p>
            <a:pPr marL="285750" indent="-285750">
              <a:buFont typeface="Arial" panose="020B0604020202020204" pitchFamily="34" charset="0"/>
              <a:buChar char="•"/>
            </a:pPr>
            <a:r>
              <a:rPr lang="en-GB" sz="2200" dirty="0" smtClean="0"/>
              <a:t>Non-variant sites can be specified individually or in blocks (as above)</a:t>
            </a:r>
          </a:p>
          <a:p>
            <a:pPr marL="285750" indent="-285750">
              <a:buFont typeface="Arial" panose="020B0604020202020204" pitchFamily="34" charset="0"/>
              <a:buChar char="•"/>
            </a:pPr>
            <a:endParaRPr lang="en-GB" sz="2200" dirty="0" smtClean="0"/>
          </a:p>
        </p:txBody>
      </p:sp>
      <p:sp>
        <p:nvSpPr>
          <p:cNvPr id="5" name="Rectangle 1"/>
          <p:cNvSpPr>
            <a:spLocks noChangeArrowheads="1"/>
          </p:cNvSpPr>
          <p:nvPr/>
        </p:nvSpPr>
        <p:spPr bwMode="auto">
          <a:xfrm>
            <a:off x="199094" y="4695925"/>
            <a:ext cx="11679131" cy="118494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#CHROM POS ID REF ALT QUAL FILTER INFO FORMAT NA12878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10000000 . T &lt;NON_REF&gt; . . END=10000116 GT:DP:GQ:MIN_DP:PL 0/0:44:99:38:0,89,1385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10000117 . C T,&lt;NON_REF&gt; 612.77 . BaseQRankSum=0.000;ClippingRankSum=-0.411;DP=38;MLEAC=1,0;MLEAF=0.500,0.00;MQ=221.39;MQ0=0;MQRankSum=-2.172;ReadPosRankSum=-0.235 GT:AD:DP:GQ:PL:SB 0/1:17,21,0:38:99:641,0,456,691,519,1210:6,11,11,10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10000118 . T &lt;NON_REF&gt; . . END=10000210 GT:DP:GQ:MIN_DP:PL 0/0:42:99:38:0,80,1314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10000211 . C T,&lt;NON_REF&gt; 638.77 . BaseQRankSum=0.894;ClippingRankSum=-1.927;DP=42;MLEAC=1,0;MLEAF=0.500,0.00;MQ=221.89;MQ0=0;MQRankSum=-1.750;ReadPosRankSum=1.549 GT:AD:DP:GQ:PL:SB 0/1:20,22,0:42:99:667,0,566,728,632,1360:9,11,12,10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10000212 . A &lt;NON_REF&gt; . . END=10000438 GT:DP:GQ:MIN_DP:PL 0/0:52:99:42:0,99,1403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10000439 . T G,&lt;NON_REF&gt; 1737.77 . DP=57;MLEAC=2,0;MLEAF=1.00,0.00;MQ=221.41;MQ0=0 GT:AD:DP:GQ:PL:SB 1/1:0,56,0:56:99:1771,168,0,1771,168,1771:0,0,0,0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10000440 . T &lt;NON_REF&gt; . . END=10000597 GT:DP:GQ:MIN_DP:PL 0/0:56:99:49:0,120,1800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10000598 . T A,&lt;NON_REF&gt; 1754.77 . DP=54;MLEAC=2,0;MLEAF=1.00,0.00;MQ=185.55;MQ0=0 GT:AD:DP:GQ:PL:SB 1/1:0,53,0:53:99:1788,158,0,1788,158,1788:0,0,0,0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 10000599 . T &lt;NON_REF&gt; . . END=10000693 GT:DP:GQ:MIN_DP:PL 0/0:51:99:47:0,120,1800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700" dirty="0" smtClean="0">
                <a:solidFill>
                  <a:srgbClr val="F5F5F5"/>
                </a:solidFill>
                <a:latin typeface="Consolas" panose="020B0609020204030204" pitchFamily="49" charset="0"/>
                <a:cs typeface="Consolas" panose="020B0609020204030204" pitchFamily="49"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ectangle 4"/>
          <p:cNvSpPr>
            <a:spLocks noChangeArrowheads="1"/>
          </p:cNvSpPr>
          <p:nvPr/>
        </p:nvSpPr>
        <p:spPr bwMode="auto">
          <a:xfrm>
            <a:off x="199094" y="1069538"/>
            <a:ext cx="11679131" cy="3016210"/>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##fileformat=VCFv4.1 ##ALT=&lt;ID=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NON_REF,Description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="Represents any possible alternative allele at this location"&gt;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##FILTER=&lt;ID=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LowQual,Description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="Low quality"&gt;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AD,Number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="Allelic depths for the ref and alt alleles in the order listed"&gt;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DP,Number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="Approximate read depth (reads with MQ=255 or with bad mates are filtered)"&gt;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GQ,Number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="Genotype Quality"&gt;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GT,Number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String,Description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="Genotype"&gt;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MIN_DP,Number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="Minimum DP observed within the GVCF block"&gt;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PL,Number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G,Type</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="Normalized, </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Phred</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-scaled likelihoods for genotypes as defined in the VCF specification"&gt;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##FORMAT=&lt;ID=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SB,Number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=4,Type=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="Per-sample component statistics which comprise the Fisher's Exact Test to detect strand bias."&gt;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GVCFBlock</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minGQ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=0(inclusive),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maxGQ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=5(exclusive)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GVCFBlock</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minGQ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=20(inclusive),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maxGQ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=60(exclusive)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GVCFBlock</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minGQ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=5(inclusive),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maxGQ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=20(exclusive)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GVCFBlock</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minGQ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=60(inclusive),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maxGQ</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=2147483647(exclusive)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BaseQRankSum,Number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="Z-score from Wilcoxon rank sum test of Alt Vs. Ref base qualities"&gt;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ClippingRankSum,Number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="Z-score From Wilcoxon rank sum test of Alt vs. Ref number of hard clipped bases"&gt;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DP,Number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="Approximate read depth; some reads may have been filtered"&gt;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DS,Number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=0,Type=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Flag,Description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="Were any of the samples </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downsampled</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END,Number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="Stop position of the interval"&gt;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HaplotypeScore,Number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="Consistency of the site with at most two segregating haplotypes"&gt;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InbreedingCoeff,Number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="Inbreeding coefficient as estimated from the genotype likelihoods per-sample when compared against the Hardy-Weinberg expectation"&gt;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MLEAC,Number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A,Type</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="Maximum likelihood expectation (MLE) for the allele counts (not necessarily the same as the AC), for each ALT allele, in the same order as listed"&gt;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MLEAF,Number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A,Type</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="Maximum likelihood expectation (MLE) for the allele frequency (not necessarily the same as the AF), for each ALT allele, in the same order as listed"&gt;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MQ,Number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="RMS Mapping Quality"&gt;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##INFO=&lt;ID=MQ0,Number=1,Type=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Integer,Description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="Total Mapping Quality Zero Reads"&gt;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MQRankSum,Number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="Z-score From Wilcoxon rank sum test of Alt vs. Ref read mapping qualities"&gt;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##INFO=&lt;ID=</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ReadPosRankSum,Number</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=1,Type=</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Float,Description</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="Z-score from Wilcoxon rank sum test of Alt vs. Ref read position bias"&gt;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a:t>
            </a:r>
            <a:r>
              <a:rPr kumimoji="0" lang="en-US" altLang="en-US" sz="700" b="0" i="0" u="none" strike="noStrike" cap="none" normalizeH="0" baseline="0" dirty="0" err="1" smtClean="0">
                <a:ln>
                  <a:noFill/>
                </a:ln>
                <a:solidFill>
                  <a:srgbClr val="F5F5F5"/>
                </a:solidFill>
                <a:effectLst/>
                <a:latin typeface="Consolas" panose="020B0609020204030204" pitchFamily="49" charset="0"/>
                <a:cs typeface="Consolas" panose="020B0609020204030204" pitchFamily="49" charset="0"/>
              </a:rPr>
              <a:t>contig</a:t>
            </a: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=&lt;ID=20,length=63025520,assembly=b37&gt;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##reference=file:///humgen/1kg/reference/human_g1k_v37.fasta</a:t>
            </a:r>
            <a:r>
              <a:rPr kumimoji="0" lang="en-US" altLang="en-US" sz="700" b="0" i="0" u="none" strike="noStrike" cap="none" normalizeH="0" baseline="0" dirty="0" smtClean="0">
                <a:ln>
                  <a:noFill/>
                </a:ln>
                <a:solidFill>
                  <a:schemeClr val="tx1"/>
                </a:solidFill>
                <a:effectLst/>
              </a:rPr>
              <a:t> </a:t>
            </a:r>
            <a:endParaRPr kumimoji="0" lang="en-US" altLang="en-US" sz="700" b="0" i="0" u="none" strike="noStrike" cap="none" normalizeH="0" baseline="0" dirty="0" smtClean="0">
              <a:ln>
                <a:noFill/>
              </a:ln>
              <a:solidFill>
                <a:schemeClr val="tx1"/>
              </a:solidFill>
              <a:effectLst/>
              <a:latin typeface="Arial" panose="020B0604020202020204" pitchFamily="34" charset="0"/>
            </a:endParaRPr>
          </a:p>
        </p:txBody>
      </p:sp>
      <p:sp>
        <p:nvSpPr>
          <p:cNvPr id="11" name="TextBox 10"/>
          <p:cNvSpPr txBox="1"/>
          <p:nvPr/>
        </p:nvSpPr>
        <p:spPr>
          <a:xfrm>
            <a:off x="263563" y="4267198"/>
            <a:ext cx="872355" cy="369332"/>
          </a:xfrm>
          <a:prstGeom prst="rect">
            <a:avLst/>
          </a:prstGeom>
          <a:noFill/>
        </p:spPr>
        <p:txBody>
          <a:bodyPr wrap="none" rtlCol="0">
            <a:spAutoFit/>
          </a:bodyPr>
          <a:lstStyle/>
          <a:p>
            <a:r>
              <a:rPr lang="en-GB" dirty="0" smtClean="0"/>
              <a:t>Header</a:t>
            </a:r>
            <a:endParaRPr lang="en-GB" dirty="0"/>
          </a:p>
        </p:txBody>
      </p:sp>
      <p:cxnSp>
        <p:nvCxnSpPr>
          <p:cNvPr id="13" name="Straight Arrow Connector 12"/>
          <p:cNvCxnSpPr>
            <a:stCxn id="11" idx="0"/>
          </p:cNvCxnSpPr>
          <p:nvPr/>
        </p:nvCxnSpPr>
        <p:spPr>
          <a:xfrm flipV="1">
            <a:off x="699741" y="3982120"/>
            <a:ext cx="354509" cy="285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86000" y="4082532"/>
            <a:ext cx="1357295" cy="369332"/>
          </a:xfrm>
          <a:prstGeom prst="rect">
            <a:avLst/>
          </a:prstGeom>
          <a:noFill/>
        </p:spPr>
        <p:txBody>
          <a:bodyPr wrap="none" rtlCol="0">
            <a:spAutoFit/>
          </a:bodyPr>
          <a:lstStyle/>
          <a:p>
            <a:r>
              <a:rPr lang="en-GB" dirty="0" smtClean="0"/>
              <a:t>Variant rows</a:t>
            </a:r>
            <a:endParaRPr lang="en-GB" dirty="0"/>
          </a:p>
        </p:txBody>
      </p:sp>
      <p:cxnSp>
        <p:nvCxnSpPr>
          <p:cNvPr id="16" name="Straight Arrow Connector 15"/>
          <p:cNvCxnSpPr>
            <a:stCxn id="14" idx="2"/>
          </p:cNvCxnSpPr>
          <p:nvPr/>
        </p:nvCxnSpPr>
        <p:spPr>
          <a:xfrm>
            <a:off x="2964648" y="4451864"/>
            <a:ext cx="278783" cy="163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7687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769" y="207229"/>
            <a:ext cx="10515600" cy="1325563"/>
          </a:xfrm>
        </p:spPr>
        <p:txBody>
          <a:bodyPr/>
          <a:lstStyle/>
          <a:p>
            <a:r>
              <a:rPr lang="en-GB" dirty="0" smtClean="0"/>
              <a:t>Joint calling</a:t>
            </a:r>
            <a:endParaRPr lang="en-GB" dirty="0"/>
          </a:p>
        </p:txBody>
      </p:sp>
      <p:pic>
        <p:nvPicPr>
          <p:cNvPr id="4" name="Picture 3"/>
          <p:cNvPicPr>
            <a:picLocks noChangeAspect="1"/>
          </p:cNvPicPr>
          <p:nvPr/>
        </p:nvPicPr>
        <p:blipFill>
          <a:blip r:embed="rId2"/>
          <a:stretch>
            <a:fillRect/>
          </a:stretch>
        </p:blipFill>
        <p:spPr>
          <a:xfrm>
            <a:off x="9719042" y="870011"/>
            <a:ext cx="2214996" cy="5872579"/>
          </a:xfrm>
          <a:prstGeom prst="rect">
            <a:avLst/>
          </a:prstGeom>
        </p:spPr>
      </p:pic>
      <p:pic>
        <p:nvPicPr>
          <p:cNvPr id="10" name="Picture 9"/>
          <p:cNvPicPr>
            <a:picLocks noChangeAspect="1"/>
          </p:cNvPicPr>
          <p:nvPr/>
        </p:nvPicPr>
        <p:blipFill>
          <a:blip r:embed="rId3"/>
          <a:stretch>
            <a:fillRect/>
          </a:stretch>
        </p:blipFill>
        <p:spPr>
          <a:xfrm>
            <a:off x="978475" y="1161826"/>
            <a:ext cx="7375006" cy="4833657"/>
          </a:xfrm>
          <a:prstGeom prst="rect">
            <a:avLst/>
          </a:prstGeom>
        </p:spPr>
      </p:pic>
      <p:sp>
        <p:nvSpPr>
          <p:cNvPr id="17" name="TextBox 16"/>
          <p:cNvSpPr txBox="1"/>
          <p:nvPr/>
        </p:nvSpPr>
        <p:spPr>
          <a:xfrm>
            <a:off x="213897" y="5798566"/>
            <a:ext cx="9379089" cy="1107996"/>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Run </a:t>
            </a:r>
            <a:r>
              <a:rPr lang="en-GB" sz="2200" dirty="0"/>
              <a:t>H</a:t>
            </a:r>
            <a:r>
              <a:rPr lang="en-GB" sz="2200" dirty="0" smtClean="0"/>
              <a:t>aplotypeCaller on each sample to generate gVCF files</a:t>
            </a:r>
          </a:p>
          <a:p>
            <a:pPr marL="285750" indent="-285750">
              <a:buFont typeface="Arial" panose="020B0604020202020204" pitchFamily="34" charset="0"/>
              <a:buChar char="•"/>
            </a:pPr>
            <a:r>
              <a:rPr lang="en-GB" sz="2200" dirty="0" smtClean="0"/>
              <a:t>Run GenotypeGVCFs across multiple samples to call polymorphic sites (for large datasets run batches)</a:t>
            </a:r>
            <a:endParaRPr lang="en-GB" sz="2200" dirty="0"/>
          </a:p>
        </p:txBody>
      </p:sp>
    </p:spTree>
    <p:extLst>
      <p:ext uri="{BB962C8B-B14F-4D97-AF65-F5344CB8AC3E}">
        <p14:creationId xmlns:p14="http://schemas.microsoft.com/office/powerpoint/2010/main" val="42299684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VCF file</a:t>
            </a:r>
            <a:endParaRPr lang="en-GB" dirty="0"/>
          </a:p>
        </p:txBody>
      </p:sp>
      <p:sp>
        <p:nvSpPr>
          <p:cNvPr id="4" name="Rectangle 1"/>
          <p:cNvSpPr>
            <a:spLocks noChangeArrowheads="1"/>
          </p:cNvSpPr>
          <p:nvPr/>
        </p:nvSpPr>
        <p:spPr bwMode="auto">
          <a:xfrm>
            <a:off x="1383355" y="2333097"/>
            <a:ext cx="7437934" cy="830997"/>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[HEADER LINES] </a:t>
            </a:r>
          </a:p>
          <a:p>
            <a:pPr lvl="0" eaLnBrk="0" fontAlgn="base" hangingPunct="0">
              <a:spcBef>
                <a:spcPct val="0"/>
              </a:spcBef>
              <a:spcAft>
                <a:spcPct val="0"/>
              </a:spcAf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#CHROM POS ID REF ALT QUAL FILTER INFO FORMAT NA12878 </a:t>
            </a:r>
            <a:r>
              <a:rPr lang="en-US" altLang="en-US" sz="900" dirty="0" smtClean="0">
                <a:solidFill>
                  <a:srgbClr val="F5F5F5"/>
                </a:solidFill>
                <a:latin typeface="Consolas" panose="020B0609020204030204" pitchFamily="49" charset="0"/>
                <a:cs typeface="Consolas" panose="020B0609020204030204" pitchFamily="49" charset="0"/>
              </a:rPr>
              <a:t>NA12879 </a:t>
            </a:r>
            <a:endPar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 873762 . T G 5231.78 PASS [ANNOTATIONS] GT:AD:DP:GQ:PL 0/1:173,141:282:99:255,0,255 </a:t>
            </a:r>
            <a:r>
              <a:rPr lang="en-US" altLang="en-US" sz="900" dirty="0" smtClean="0">
                <a:solidFill>
                  <a:srgbClr val="F5F5F5"/>
                </a:solidFill>
                <a:latin typeface="Consolas" panose="020B0609020204030204" pitchFamily="49" charset="0"/>
                <a:cs typeface="Consolas" panose="020B0609020204030204" pitchFamily="49" charset="0"/>
              </a:rPr>
              <a:t>0/0:173,141:282:99:255,0,255</a:t>
            </a:r>
            <a:endPar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 877664 rs3828047 A G 3931.66 PASS [ANNOTATIONS] GT:AD:DP:GQ:PL 1|1:0,105:94:99:255,255,0 </a:t>
            </a:r>
            <a:r>
              <a:rPr lang="en-US" altLang="en-US" sz="900" dirty="0" smtClean="0">
                <a:solidFill>
                  <a:srgbClr val="F5F5F5"/>
                </a:solidFill>
                <a:latin typeface="Consolas" panose="020B0609020204030204" pitchFamily="49" charset="0"/>
                <a:cs typeface="Consolas" panose="020B0609020204030204" pitchFamily="49" charset="0"/>
              </a:rPr>
              <a:t>1|1:0,105:94:99:255,255,0</a:t>
            </a:r>
            <a:endPar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 899282 rs28548431 C T 71.77 PASS [ANNOTATIONS] GT:AD:DP:GQ:PL 0/1:1,3:4:26:103,0,26 </a:t>
            </a:r>
            <a:r>
              <a:rPr lang="en-US" altLang="en-US" sz="900" dirty="0">
                <a:solidFill>
                  <a:srgbClr val="F5F5F5"/>
                </a:solidFill>
                <a:latin typeface="Consolas" panose="020B0609020204030204" pitchFamily="49" charset="0"/>
                <a:cs typeface="Consolas" panose="020B0609020204030204" pitchFamily="49" charset="0"/>
              </a:rPr>
              <a:t>0/1:173,141:282:99:255,0,255</a:t>
            </a:r>
            <a:endPar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endParaRPr>
          </a:p>
          <a:p>
            <a:pPr lvl="0" eaLnBrk="0" fontAlgn="base" hangingPunct="0">
              <a:spcBef>
                <a:spcPct val="0"/>
              </a:spcBef>
              <a:spcAft>
                <a:spcPct val="0"/>
              </a:spcAft>
            </a:pPr>
            <a:r>
              <a:rPr kumimoji="0" lang="en-US" altLang="en-US" sz="900" b="0" i="0" u="none" strike="noStrike" cap="none" normalizeH="0" baseline="0" dirty="0" smtClean="0">
                <a:ln>
                  <a:noFill/>
                </a:ln>
                <a:solidFill>
                  <a:srgbClr val="F5F5F5"/>
                </a:solidFill>
                <a:effectLst/>
                <a:latin typeface="Consolas" panose="020B0609020204030204" pitchFamily="49" charset="0"/>
                <a:cs typeface="Consolas" panose="020B0609020204030204" pitchFamily="49" charset="0"/>
              </a:rPr>
              <a:t>1 974165 rs9442391 T C 29.84 LowQual [ANNOTATIONS] GT:AD:DP:GQ:PL 0/1:14,4:14:61:61,0,255 </a:t>
            </a:r>
            <a:r>
              <a:rPr kumimoji="0" lang="en-US" altLang="en-US" sz="400" b="0" i="0" u="none" strike="noStrike" cap="none" normalizeH="0" baseline="0" dirty="0" smtClean="0">
                <a:ln>
                  <a:noFill/>
                </a:ln>
                <a:solidFill>
                  <a:schemeClr val="tx1"/>
                </a:solidFill>
                <a:effectLst/>
              </a:rPr>
              <a:t> </a:t>
            </a:r>
            <a:r>
              <a:rPr lang="en-US" altLang="en-US" sz="800" dirty="0" smtClean="0">
                <a:solidFill>
                  <a:srgbClr val="F5F5F5"/>
                </a:solidFill>
                <a:latin typeface="Consolas" panose="020B0609020204030204" pitchFamily="49" charset="0"/>
                <a:cs typeface="Consolas" panose="020B0609020204030204" pitchFamily="49" charset="0"/>
              </a:rPr>
              <a:t>./.:1,3:4:26:103,0,26</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TextBox 4"/>
          <p:cNvSpPr txBox="1"/>
          <p:nvPr/>
        </p:nvSpPr>
        <p:spPr>
          <a:xfrm>
            <a:off x="593120" y="5003111"/>
            <a:ext cx="11109131" cy="1292662"/>
          </a:xfrm>
          <a:prstGeom prst="rect">
            <a:avLst/>
          </a:prstGeom>
          <a:noFill/>
        </p:spPr>
        <p:txBody>
          <a:bodyPr wrap="none" rtlCol="0">
            <a:spAutoFit/>
          </a:bodyPr>
          <a:lstStyle/>
          <a:p>
            <a:pPr marL="457200" indent="-457200">
              <a:buFont typeface="Arial" panose="020B0604020202020204" pitchFamily="34" charset="0"/>
              <a:buChar char="•"/>
            </a:pPr>
            <a:r>
              <a:rPr lang="en-GB" sz="2600" dirty="0" smtClean="0"/>
              <a:t>Similar to gVCF but just contains variant (i.e. non reference homozygote) sites</a:t>
            </a:r>
          </a:p>
          <a:p>
            <a:pPr marL="457200" indent="-457200">
              <a:buFont typeface="Arial" panose="020B0604020202020204" pitchFamily="34" charset="0"/>
              <a:buChar char="•"/>
            </a:pPr>
            <a:r>
              <a:rPr lang="en-GB" sz="2600" dirty="0" smtClean="0"/>
              <a:t>Each line is a variant</a:t>
            </a:r>
          </a:p>
          <a:p>
            <a:pPr marL="457200" indent="-457200">
              <a:buFont typeface="Arial" panose="020B0604020202020204" pitchFamily="34" charset="0"/>
              <a:buChar char="•"/>
            </a:pPr>
            <a:r>
              <a:rPr lang="en-GB" sz="2600" dirty="0" smtClean="0"/>
              <a:t>The genotype of all individuals are shown on each line</a:t>
            </a:r>
            <a:endParaRPr lang="en-GB" sz="2600" dirty="0"/>
          </a:p>
        </p:txBody>
      </p:sp>
      <p:sp>
        <p:nvSpPr>
          <p:cNvPr id="6" name="TextBox 5"/>
          <p:cNvSpPr txBox="1"/>
          <p:nvPr/>
        </p:nvSpPr>
        <p:spPr>
          <a:xfrm>
            <a:off x="5276626" y="1827226"/>
            <a:ext cx="1273105" cy="369332"/>
          </a:xfrm>
          <a:prstGeom prst="rect">
            <a:avLst/>
          </a:prstGeom>
          <a:noFill/>
        </p:spPr>
        <p:txBody>
          <a:bodyPr wrap="none" rtlCol="0">
            <a:spAutoFit/>
          </a:bodyPr>
          <a:lstStyle/>
          <a:p>
            <a:r>
              <a:rPr lang="en-GB" dirty="0" smtClean="0"/>
              <a:t>Individual 1</a:t>
            </a:r>
            <a:endParaRPr lang="en-GB" dirty="0"/>
          </a:p>
        </p:txBody>
      </p:sp>
      <p:cxnSp>
        <p:nvCxnSpPr>
          <p:cNvPr id="8" name="Straight Arrow Connector 7"/>
          <p:cNvCxnSpPr>
            <a:stCxn id="6" idx="2"/>
          </p:cNvCxnSpPr>
          <p:nvPr/>
        </p:nvCxnSpPr>
        <p:spPr>
          <a:xfrm flipH="1">
            <a:off x="5282005" y="2196558"/>
            <a:ext cx="631174" cy="439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021158" y="1814843"/>
            <a:ext cx="1273105" cy="369332"/>
          </a:xfrm>
          <a:prstGeom prst="rect">
            <a:avLst/>
          </a:prstGeom>
          <a:noFill/>
        </p:spPr>
        <p:txBody>
          <a:bodyPr wrap="none" rtlCol="0">
            <a:spAutoFit/>
          </a:bodyPr>
          <a:lstStyle/>
          <a:p>
            <a:r>
              <a:rPr lang="en-GB" dirty="0" smtClean="0"/>
              <a:t>Individual 2</a:t>
            </a:r>
            <a:endParaRPr lang="en-GB" dirty="0"/>
          </a:p>
        </p:txBody>
      </p:sp>
      <p:cxnSp>
        <p:nvCxnSpPr>
          <p:cNvPr id="11" name="Straight Arrow Connector 10"/>
          <p:cNvCxnSpPr>
            <a:stCxn id="9" idx="2"/>
          </p:cNvCxnSpPr>
          <p:nvPr/>
        </p:nvCxnSpPr>
        <p:spPr>
          <a:xfrm flipH="1">
            <a:off x="7003228" y="2184175"/>
            <a:ext cx="654483" cy="4514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16802" y="3415116"/>
            <a:ext cx="3675198" cy="923330"/>
          </a:xfrm>
          <a:prstGeom prst="rect">
            <a:avLst/>
          </a:prstGeom>
          <a:noFill/>
        </p:spPr>
        <p:txBody>
          <a:bodyPr wrap="square" rtlCol="0">
            <a:spAutoFit/>
          </a:bodyPr>
          <a:lstStyle/>
          <a:p>
            <a:pPr algn="ctr"/>
            <a:r>
              <a:rPr lang="en-GB" dirty="0" smtClean="0"/>
              <a:t>“|” Indicates genotype is phased relative to previous variant</a:t>
            </a:r>
          </a:p>
          <a:p>
            <a:pPr algn="ctr"/>
            <a:r>
              <a:rPr lang="en-GB" dirty="0" smtClean="0"/>
              <a:t>“/” means unphased</a:t>
            </a:r>
            <a:endParaRPr lang="en-GB" dirty="0"/>
          </a:p>
        </p:txBody>
      </p:sp>
      <p:cxnSp>
        <p:nvCxnSpPr>
          <p:cNvPr id="14" name="Straight Arrow Connector 13"/>
          <p:cNvCxnSpPr>
            <a:stCxn id="12" idx="1"/>
          </p:cNvCxnSpPr>
          <p:nvPr/>
        </p:nvCxnSpPr>
        <p:spPr>
          <a:xfrm flipH="1" flipV="1">
            <a:off x="7330470" y="2885562"/>
            <a:ext cx="1186332" cy="991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02322" y="3716559"/>
            <a:ext cx="2083904" cy="369332"/>
          </a:xfrm>
          <a:prstGeom prst="rect">
            <a:avLst/>
          </a:prstGeom>
          <a:noFill/>
        </p:spPr>
        <p:txBody>
          <a:bodyPr wrap="none" rtlCol="0">
            <a:spAutoFit/>
          </a:bodyPr>
          <a:lstStyle/>
          <a:p>
            <a:r>
              <a:rPr lang="en-GB" dirty="0" smtClean="0"/>
              <a:t>Genotype not called</a:t>
            </a:r>
            <a:endParaRPr lang="en-GB" dirty="0"/>
          </a:p>
        </p:txBody>
      </p:sp>
      <p:cxnSp>
        <p:nvCxnSpPr>
          <p:cNvPr id="17" name="Straight Arrow Connector 16"/>
          <p:cNvCxnSpPr>
            <a:stCxn id="15" idx="0"/>
          </p:cNvCxnSpPr>
          <p:nvPr/>
        </p:nvCxnSpPr>
        <p:spPr>
          <a:xfrm flipV="1">
            <a:off x="6144274" y="3129111"/>
            <a:ext cx="1023089" cy="587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2328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26" y="2582682"/>
            <a:ext cx="10515600" cy="1325563"/>
          </a:xfrm>
        </p:spPr>
        <p:txBody>
          <a:bodyPr/>
          <a:lstStyle/>
          <a:p>
            <a:r>
              <a:rPr lang="en-GB" dirty="0"/>
              <a:t>https://github.com/prenderj/variant_tutorial</a:t>
            </a:r>
          </a:p>
        </p:txBody>
      </p:sp>
      <p:sp>
        <p:nvSpPr>
          <p:cNvPr id="3" name="TextBox 2"/>
          <p:cNvSpPr txBox="1"/>
          <p:nvPr/>
        </p:nvSpPr>
        <p:spPr>
          <a:xfrm>
            <a:off x="5045852" y="4385834"/>
            <a:ext cx="2133148" cy="523220"/>
          </a:xfrm>
          <a:prstGeom prst="rect">
            <a:avLst/>
          </a:prstGeom>
          <a:noFill/>
        </p:spPr>
        <p:txBody>
          <a:bodyPr wrap="none" rtlCol="0">
            <a:spAutoFit/>
          </a:bodyPr>
          <a:lstStyle/>
          <a:p>
            <a:r>
              <a:rPr lang="en-GB" sz="2800" dirty="0" smtClean="0"/>
              <a:t>Steps 5 and 6</a:t>
            </a:r>
            <a:endParaRPr lang="en-GB" sz="2800" dirty="0"/>
          </a:p>
        </p:txBody>
      </p:sp>
    </p:spTree>
    <p:extLst>
      <p:ext uri="{BB962C8B-B14F-4D97-AF65-F5344CB8AC3E}">
        <p14:creationId xmlns:p14="http://schemas.microsoft.com/office/powerpoint/2010/main" val="3168402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Quality filtering</a:t>
            </a:r>
            <a:endParaRPr lang="en-GB" dirty="0"/>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sp>
        <p:nvSpPr>
          <p:cNvPr id="5" name="TextBox 4"/>
          <p:cNvSpPr txBox="1"/>
          <p:nvPr/>
        </p:nvSpPr>
        <p:spPr>
          <a:xfrm>
            <a:off x="564776" y="2167666"/>
            <a:ext cx="8940604" cy="3447098"/>
          </a:xfrm>
          <a:prstGeom prst="rect">
            <a:avLst/>
          </a:prstGeom>
          <a:noFill/>
        </p:spPr>
        <p:txBody>
          <a:bodyPr wrap="square" rtlCol="0">
            <a:spAutoFit/>
          </a:bodyPr>
          <a:lstStyle/>
          <a:p>
            <a:pPr marL="457200" indent="-457200">
              <a:buFont typeface="Arial" panose="020B0604020202020204" pitchFamily="34" charset="0"/>
              <a:buChar char="•"/>
            </a:pPr>
            <a:r>
              <a:rPr lang="en-GB" sz="2600" dirty="0" smtClean="0"/>
              <a:t>Most mammalian genomes will have millions of variants</a:t>
            </a:r>
          </a:p>
          <a:p>
            <a:pPr marL="457200" indent="-457200">
              <a:buFont typeface="Arial" panose="020B0604020202020204" pitchFamily="34" charset="0"/>
              <a:buChar char="•"/>
            </a:pPr>
            <a:r>
              <a:rPr lang="en-GB" sz="2600" dirty="0" smtClean="0"/>
              <a:t>Therefore even low false positive rates will lead to large numbers of incorrect calls</a:t>
            </a:r>
          </a:p>
          <a:p>
            <a:pPr marL="457200" indent="-457200">
              <a:buFont typeface="Arial" panose="020B0604020202020204" pitchFamily="34" charset="0"/>
              <a:buChar char="•"/>
            </a:pPr>
            <a:endParaRPr lang="en-GB" sz="2600" dirty="0"/>
          </a:p>
          <a:p>
            <a:pPr marL="457200" indent="-457200">
              <a:buFont typeface="Arial" panose="020B0604020202020204" pitchFamily="34" charset="0"/>
              <a:buChar char="•"/>
            </a:pPr>
            <a:r>
              <a:rPr lang="en-GB" sz="2600" dirty="0" smtClean="0"/>
              <a:t>Where there are available sets of known true variants can apply VQSR</a:t>
            </a:r>
          </a:p>
          <a:p>
            <a:pPr marL="457200" indent="-457200">
              <a:buFont typeface="Arial" panose="020B0604020202020204" pitchFamily="34" charset="0"/>
              <a:buChar char="•"/>
            </a:pPr>
            <a:r>
              <a:rPr lang="en-GB" sz="2600" dirty="0" smtClean="0"/>
              <a:t>Otherwise need to apply manual filtering</a:t>
            </a:r>
          </a:p>
          <a:p>
            <a:endParaRPr lang="en-GB" dirty="0"/>
          </a:p>
          <a:p>
            <a:endParaRPr lang="en-GB" dirty="0"/>
          </a:p>
        </p:txBody>
      </p:sp>
    </p:spTree>
    <p:extLst>
      <p:ext uri="{BB962C8B-B14F-4D97-AF65-F5344CB8AC3E}">
        <p14:creationId xmlns:p14="http://schemas.microsoft.com/office/powerpoint/2010/main" val="248377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Variant quality score recalibration (VQSR)</a:t>
            </a:r>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pic>
        <p:nvPicPr>
          <p:cNvPr id="3" name="Picture 2"/>
          <p:cNvPicPr>
            <a:picLocks noChangeAspect="1"/>
          </p:cNvPicPr>
          <p:nvPr/>
        </p:nvPicPr>
        <p:blipFill>
          <a:blip r:embed="rId3"/>
          <a:stretch>
            <a:fillRect/>
          </a:stretch>
        </p:blipFill>
        <p:spPr>
          <a:xfrm>
            <a:off x="1274781" y="1892211"/>
            <a:ext cx="6742300" cy="2593192"/>
          </a:xfrm>
          <a:prstGeom prst="rect">
            <a:avLst/>
          </a:prstGeom>
        </p:spPr>
      </p:pic>
      <p:sp>
        <p:nvSpPr>
          <p:cNvPr id="6" name="TextBox 5"/>
          <p:cNvSpPr txBox="1"/>
          <p:nvPr/>
        </p:nvSpPr>
        <p:spPr>
          <a:xfrm>
            <a:off x="683111" y="5056094"/>
            <a:ext cx="7707559" cy="892552"/>
          </a:xfrm>
          <a:prstGeom prst="rect">
            <a:avLst/>
          </a:prstGeom>
          <a:noFill/>
        </p:spPr>
        <p:txBody>
          <a:bodyPr wrap="none" rtlCol="0">
            <a:spAutoFit/>
          </a:bodyPr>
          <a:lstStyle/>
          <a:p>
            <a:pPr marL="285750" indent="-285750">
              <a:buFont typeface="Arial" panose="020B0604020202020204" pitchFamily="34" charset="0"/>
              <a:buChar char="•"/>
            </a:pPr>
            <a:r>
              <a:rPr lang="en-GB" sz="2600" dirty="0" smtClean="0"/>
              <a:t>Each variant is associated with a range of annotations</a:t>
            </a:r>
          </a:p>
          <a:p>
            <a:pPr marL="285750" indent="-285750">
              <a:buFont typeface="Arial" panose="020B0604020202020204" pitchFamily="34" charset="0"/>
              <a:buChar char="•"/>
            </a:pPr>
            <a:r>
              <a:rPr lang="en-GB" sz="2600" dirty="0" smtClean="0"/>
              <a:t>Can we learn what a good quality variant looks like?</a:t>
            </a:r>
            <a:endParaRPr lang="en-GB" sz="2600" dirty="0"/>
          </a:p>
        </p:txBody>
      </p:sp>
    </p:spTree>
    <p:extLst>
      <p:ext uri="{BB962C8B-B14F-4D97-AF65-F5344CB8AC3E}">
        <p14:creationId xmlns:p14="http://schemas.microsoft.com/office/powerpoint/2010/main" val="252935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Variant quality score recalibration (VQSR)</a:t>
            </a:r>
            <a:endParaRPr lang="en-GB" dirty="0"/>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sp>
        <p:nvSpPr>
          <p:cNvPr id="6" name="TextBox 5"/>
          <p:cNvSpPr txBox="1"/>
          <p:nvPr/>
        </p:nvSpPr>
        <p:spPr>
          <a:xfrm>
            <a:off x="478715" y="5572461"/>
            <a:ext cx="9089027" cy="1107996"/>
          </a:xfrm>
          <a:prstGeom prst="rect">
            <a:avLst/>
          </a:prstGeom>
          <a:noFill/>
        </p:spPr>
        <p:txBody>
          <a:bodyPr wrap="none" rtlCol="0">
            <a:spAutoFit/>
          </a:bodyPr>
          <a:lstStyle/>
          <a:p>
            <a:pPr marL="285750" indent="-285750">
              <a:buFont typeface="Arial" panose="020B0604020202020204" pitchFamily="34" charset="0"/>
              <a:buChar char="•"/>
            </a:pPr>
            <a:r>
              <a:rPr lang="en-GB" sz="2200" dirty="0" smtClean="0"/>
              <a:t>Train model on variants found in good quality set – “Positive” model</a:t>
            </a:r>
          </a:p>
          <a:p>
            <a:pPr marL="285750" indent="-285750">
              <a:buFont typeface="Arial" panose="020B0604020202020204" pitchFamily="34" charset="0"/>
              <a:buChar char="•"/>
            </a:pPr>
            <a:r>
              <a:rPr lang="en-GB" sz="2200" dirty="0" smtClean="0"/>
              <a:t>Train model on variants least similar to good quality set – “Negative” model</a:t>
            </a:r>
          </a:p>
          <a:p>
            <a:pPr marL="285750" indent="-285750">
              <a:buFont typeface="Arial" panose="020B0604020202020204" pitchFamily="34" charset="0"/>
              <a:buChar char="•"/>
            </a:pPr>
            <a:r>
              <a:rPr lang="en-GB" sz="2200" dirty="0" smtClean="0"/>
              <a:t>Variants are ranked according to the ratio of their scores in each model</a:t>
            </a:r>
            <a:endParaRPr lang="en-GB" sz="2200" dirty="0"/>
          </a:p>
        </p:txBody>
      </p:sp>
      <p:pic>
        <p:nvPicPr>
          <p:cNvPr id="5" name="Picture 4"/>
          <p:cNvPicPr>
            <a:picLocks noChangeAspect="1"/>
          </p:cNvPicPr>
          <p:nvPr/>
        </p:nvPicPr>
        <p:blipFill>
          <a:blip r:embed="rId3"/>
          <a:stretch>
            <a:fillRect/>
          </a:stretch>
        </p:blipFill>
        <p:spPr>
          <a:xfrm>
            <a:off x="164263" y="1635177"/>
            <a:ext cx="9160569" cy="3761261"/>
          </a:xfrm>
          <a:prstGeom prst="rect">
            <a:avLst/>
          </a:prstGeom>
        </p:spPr>
      </p:pic>
    </p:spTree>
    <p:extLst>
      <p:ext uri="{BB962C8B-B14F-4D97-AF65-F5344CB8AC3E}">
        <p14:creationId xmlns:p14="http://schemas.microsoft.com/office/powerpoint/2010/main" val="3732564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Variant quality score recalibration (VQSR)</a:t>
            </a:r>
            <a:endParaRPr lang="en-GB" dirty="0"/>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sp>
        <p:nvSpPr>
          <p:cNvPr id="6" name="TextBox 5"/>
          <p:cNvSpPr txBox="1"/>
          <p:nvPr/>
        </p:nvSpPr>
        <p:spPr>
          <a:xfrm>
            <a:off x="211784" y="5565338"/>
            <a:ext cx="9410333" cy="1292662"/>
          </a:xfrm>
          <a:prstGeom prst="rect">
            <a:avLst/>
          </a:prstGeom>
          <a:noFill/>
        </p:spPr>
        <p:txBody>
          <a:bodyPr wrap="none" rtlCol="0">
            <a:spAutoFit/>
          </a:bodyPr>
          <a:lstStyle/>
          <a:p>
            <a:pPr marL="457200" indent="-457200">
              <a:buFont typeface="Arial" panose="020B0604020202020204" pitchFamily="34" charset="0"/>
              <a:buChar char="•"/>
            </a:pPr>
            <a:r>
              <a:rPr lang="en-GB" sz="2600" dirty="0" smtClean="0"/>
              <a:t>Use “truth” dataset to determine tranche thresholds</a:t>
            </a:r>
          </a:p>
          <a:p>
            <a:pPr marL="457200" indent="-457200">
              <a:buFont typeface="Arial" panose="020B0604020202020204" pitchFamily="34" charset="0"/>
              <a:buChar char="•"/>
            </a:pPr>
            <a:r>
              <a:rPr lang="en-GB" sz="2600" dirty="0" smtClean="0"/>
              <a:t>At a given threshold what proportion of truth sites are captured?</a:t>
            </a:r>
            <a:endParaRPr lang="en-GB" sz="2600" dirty="0"/>
          </a:p>
          <a:p>
            <a:pPr marL="457200" indent="-457200">
              <a:buFont typeface="Arial" panose="020B0604020202020204" pitchFamily="34" charset="0"/>
              <a:buChar char="•"/>
            </a:pPr>
            <a:r>
              <a:rPr lang="en-GB" sz="2600" dirty="0" smtClean="0"/>
              <a:t>Note SNPs and Indels are done separately</a:t>
            </a:r>
            <a:endParaRPr lang="en-GB" sz="2600" dirty="0"/>
          </a:p>
        </p:txBody>
      </p:sp>
      <p:pic>
        <p:nvPicPr>
          <p:cNvPr id="7" name="Picture 6"/>
          <p:cNvPicPr>
            <a:picLocks noChangeAspect="1"/>
          </p:cNvPicPr>
          <p:nvPr/>
        </p:nvPicPr>
        <p:blipFill>
          <a:blip r:embed="rId3"/>
          <a:stretch>
            <a:fillRect/>
          </a:stretch>
        </p:blipFill>
        <p:spPr>
          <a:xfrm>
            <a:off x="2260511" y="1341484"/>
            <a:ext cx="5737742" cy="3952402"/>
          </a:xfrm>
          <a:prstGeom prst="rect">
            <a:avLst/>
          </a:prstGeom>
        </p:spPr>
      </p:pic>
    </p:spTree>
    <p:extLst>
      <p:ext uri="{BB962C8B-B14F-4D97-AF65-F5344CB8AC3E}">
        <p14:creationId xmlns:p14="http://schemas.microsoft.com/office/powerpoint/2010/main" val="3859838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Variant quality score recalibration (VQSR)</a:t>
            </a:r>
            <a:endParaRPr lang="en-GB" dirty="0"/>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pic>
        <p:nvPicPr>
          <p:cNvPr id="3" name="Picture 2"/>
          <p:cNvPicPr>
            <a:picLocks noChangeAspect="1"/>
          </p:cNvPicPr>
          <p:nvPr/>
        </p:nvPicPr>
        <p:blipFill>
          <a:blip r:embed="rId3"/>
          <a:stretch>
            <a:fillRect/>
          </a:stretch>
        </p:blipFill>
        <p:spPr>
          <a:xfrm>
            <a:off x="1334960" y="1407352"/>
            <a:ext cx="7111186" cy="4614580"/>
          </a:xfrm>
          <a:prstGeom prst="rect">
            <a:avLst/>
          </a:prstGeom>
        </p:spPr>
      </p:pic>
      <p:sp>
        <p:nvSpPr>
          <p:cNvPr id="5" name="TextBox 4"/>
          <p:cNvSpPr txBox="1"/>
          <p:nvPr/>
        </p:nvSpPr>
        <p:spPr>
          <a:xfrm>
            <a:off x="142180" y="5871221"/>
            <a:ext cx="9496746" cy="1107996"/>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Transition/Transversion ratio (Ti/Tv) can be used to check quality of variant sets.</a:t>
            </a:r>
          </a:p>
          <a:p>
            <a:pPr marL="285750" indent="-285750">
              <a:buFont typeface="Arial" panose="020B0604020202020204" pitchFamily="34" charset="0"/>
              <a:buChar char="•"/>
            </a:pPr>
            <a:r>
              <a:rPr lang="en-GB" sz="2200" dirty="0" smtClean="0"/>
              <a:t>For example in humans Ti/Tv ratio is around 2-2.2. However sequencing errors will have a much lower ratio</a:t>
            </a:r>
            <a:endParaRPr lang="en-GB" sz="2200" dirty="0"/>
          </a:p>
        </p:txBody>
      </p:sp>
      <p:pic>
        <p:nvPicPr>
          <p:cNvPr id="1026" name="Picture 2" descr="Image result for transition transver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3528" y="3402771"/>
            <a:ext cx="2268589" cy="242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698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57683"/>
          <a:stretch/>
        </p:blipFill>
        <p:spPr>
          <a:xfrm>
            <a:off x="2326943" y="1231937"/>
            <a:ext cx="7620000" cy="2837597"/>
          </a:xfrm>
          <a:prstGeom prst="rect">
            <a:avLst/>
          </a:prstGeom>
        </p:spPr>
      </p:pic>
      <p:sp>
        <p:nvSpPr>
          <p:cNvPr id="7" name="TextBox 6"/>
          <p:cNvSpPr txBox="1"/>
          <p:nvPr/>
        </p:nvSpPr>
        <p:spPr>
          <a:xfrm rot="1894820">
            <a:off x="5596598" y="4898720"/>
            <a:ext cx="3630096" cy="369332"/>
          </a:xfrm>
          <a:prstGeom prst="rect">
            <a:avLst/>
          </a:prstGeom>
          <a:noFill/>
        </p:spPr>
        <p:txBody>
          <a:bodyPr wrap="none" rtlCol="0">
            <a:spAutoFit/>
          </a:bodyPr>
          <a:lstStyle/>
          <a:p>
            <a:r>
              <a:rPr lang="en-GB" dirty="0" smtClean="0"/>
              <a:t>Identification of disease/trait genes</a:t>
            </a:r>
          </a:p>
        </p:txBody>
      </p:sp>
      <p:sp>
        <p:nvSpPr>
          <p:cNvPr id="9" name="TextBox 8"/>
          <p:cNvSpPr txBox="1"/>
          <p:nvPr/>
        </p:nvSpPr>
        <p:spPr>
          <a:xfrm rot="1894820">
            <a:off x="2123196" y="5079427"/>
            <a:ext cx="4057649" cy="369332"/>
          </a:xfrm>
          <a:prstGeom prst="rect">
            <a:avLst/>
          </a:prstGeom>
          <a:noFill/>
        </p:spPr>
        <p:txBody>
          <a:bodyPr wrap="none" rtlCol="0">
            <a:spAutoFit/>
          </a:bodyPr>
          <a:lstStyle/>
          <a:p>
            <a:r>
              <a:rPr lang="en-GB" dirty="0" smtClean="0"/>
              <a:t>Study of genetics of species specific traits</a:t>
            </a:r>
          </a:p>
        </p:txBody>
      </p:sp>
      <p:sp>
        <p:nvSpPr>
          <p:cNvPr id="10" name="TextBox 9"/>
          <p:cNvSpPr txBox="1"/>
          <p:nvPr/>
        </p:nvSpPr>
        <p:spPr>
          <a:xfrm rot="1894820">
            <a:off x="4556396" y="4828944"/>
            <a:ext cx="3373937" cy="369332"/>
          </a:xfrm>
          <a:prstGeom prst="rect">
            <a:avLst/>
          </a:prstGeom>
          <a:noFill/>
        </p:spPr>
        <p:txBody>
          <a:bodyPr wrap="none" rtlCol="0">
            <a:spAutoFit/>
          </a:bodyPr>
          <a:lstStyle/>
          <a:p>
            <a:r>
              <a:rPr lang="en-GB" dirty="0" smtClean="0"/>
              <a:t>Study of recent genome evolution</a:t>
            </a:r>
          </a:p>
        </p:txBody>
      </p:sp>
      <p:sp>
        <p:nvSpPr>
          <p:cNvPr id="11" name="TextBox 10"/>
          <p:cNvSpPr txBox="1"/>
          <p:nvPr/>
        </p:nvSpPr>
        <p:spPr>
          <a:xfrm rot="1894820">
            <a:off x="7521567" y="5300683"/>
            <a:ext cx="4758547" cy="369332"/>
          </a:xfrm>
          <a:prstGeom prst="rect">
            <a:avLst/>
          </a:prstGeom>
          <a:noFill/>
        </p:spPr>
        <p:txBody>
          <a:bodyPr wrap="none" rtlCol="0">
            <a:spAutoFit/>
          </a:bodyPr>
          <a:lstStyle/>
          <a:p>
            <a:r>
              <a:rPr lang="en-GB" dirty="0" smtClean="0"/>
              <a:t>Studying the gut microbiome and its link to traits</a:t>
            </a:r>
          </a:p>
        </p:txBody>
      </p:sp>
      <p:sp>
        <p:nvSpPr>
          <p:cNvPr id="12" name="TextBox 11"/>
          <p:cNvSpPr txBox="1"/>
          <p:nvPr/>
        </p:nvSpPr>
        <p:spPr>
          <a:xfrm rot="1894820">
            <a:off x="8418116" y="5079427"/>
            <a:ext cx="4114268" cy="369332"/>
          </a:xfrm>
          <a:prstGeom prst="rect">
            <a:avLst/>
          </a:prstGeom>
          <a:noFill/>
        </p:spPr>
        <p:txBody>
          <a:bodyPr wrap="none" rtlCol="0">
            <a:spAutoFit/>
          </a:bodyPr>
          <a:lstStyle/>
          <a:p>
            <a:r>
              <a:rPr lang="en-GB" dirty="0" smtClean="0"/>
              <a:t>Study of somatic mutations in cancer cells</a:t>
            </a:r>
          </a:p>
        </p:txBody>
      </p:sp>
      <p:sp>
        <p:nvSpPr>
          <p:cNvPr id="13" name="TextBox 12"/>
          <p:cNvSpPr txBox="1"/>
          <p:nvPr/>
        </p:nvSpPr>
        <p:spPr>
          <a:xfrm>
            <a:off x="0" y="6511264"/>
            <a:ext cx="4244432" cy="276999"/>
          </a:xfrm>
          <a:prstGeom prst="rect">
            <a:avLst/>
          </a:prstGeom>
          <a:noFill/>
        </p:spPr>
        <p:txBody>
          <a:bodyPr wrap="none" rtlCol="0">
            <a:spAutoFit/>
          </a:bodyPr>
          <a:lstStyle/>
          <a:p>
            <a:r>
              <a:rPr lang="en-GB" sz="1200" dirty="0" smtClean="0"/>
              <a:t>http://www.nature.com/nbt/journal/v30/n11/full/nbt.2421.html</a:t>
            </a:r>
            <a:endParaRPr lang="en-GB" sz="1200" dirty="0"/>
          </a:p>
        </p:txBody>
      </p:sp>
      <p:sp>
        <p:nvSpPr>
          <p:cNvPr id="14" name="TextBox 13"/>
          <p:cNvSpPr txBox="1"/>
          <p:nvPr/>
        </p:nvSpPr>
        <p:spPr>
          <a:xfrm rot="1894820">
            <a:off x="3073989" y="4941501"/>
            <a:ext cx="3466718" cy="369332"/>
          </a:xfrm>
          <a:prstGeom prst="rect">
            <a:avLst/>
          </a:prstGeom>
          <a:noFill/>
        </p:spPr>
        <p:txBody>
          <a:bodyPr wrap="none" rtlCol="0">
            <a:spAutoFit/>
          </a:bodyPr>
          <a:lstStyle/>
          <a:p>
            <a:r>
              <a:rPr lang="en-GB" dirty="0" smtClean="0"/>
              <a:t>Study of ancient genome evolution</a:t>
            </a:r>
          </a:p>
        </p:txBody>
      </p:sp>
      <p:sp>
        <p:nvSpPr>
          <p:cNvPr id="15" name="Title 1"/>
          <p:cNvSpPr>
            <a:spLocks noGrp="1"/>
          </p:cNvSpPr>
          <p:nvPr>
            <p:ph type="title"/>
          </p:nvPr>
        </p:nvSpPr>
        <p:spPr>
          <a:xfrm>
            <a:off x="800548" y="0"/>
            <a:ext cx="10515600" cy="1325563"/>
          </a:xfrm>
        </p:spPr>
        <p:txBody>
          <a:bodyPr/>
          <a:lstStyle/>
          <a:p>
            <a:r>
              <a:rPr lang="en-GB" dirty="0" smtClean="0"/>
              <a:t>Why study genetic variants</a:t>
            </a:r>
            <a:endParaRPr lang="en-GB" dirty="0"/>
          </a:p>
        </p:txBody>
      </p:sp>
    </p:spTree>
    <p:extLst>
      <p:ext uri="{BB962C8B-B14F-4D97-AF65-F5344CB8AC3E}">
        <p14:creationId xmlns:p14="http://schemas.microsoft.com/office/powerpoint/2010/main" val="20486455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Manual filtering</a:t>
            </a:r>
            <a:endParaRPr lang="en-GB" dirty="0"/>
          </a:p>
        </p:txBody>
      </p:sp>
      <p:pic>
        <p:nvPicPr>
          <p:cNvPr id="4" name="Picture 3"/>
          <p:cNvPicPr>
            <a:picLocks noChangeAspect="1"/>
          </p:cNvPicPr>
          <p:nvPr/>
        </p:nvPicPr>
        <p:blipFill>
          <a:blip r:embed="rId2"/>
          <a:stretch>
            <a:fillRect/>
          </a:stretch>
        </p:blipFill>
        <p:spPr>
          <a:xfrm>
            <a:off x="9622117" y="1341484"/>
            <a:ext cx="2163642" cy="5305715"/>
          </a:xfrm>
          <a:prstGeom prst="rect">
            <a:avLst/>
          </a:prstGeom>
        </p:spPr>
      </p:pic>
      <p:sp>
        <p:nvSpPr>
          <p:cNvPr id="5" name="TextBox 4"/>
          <p:cNvSpPr txBox="1"/>
          <p:nvPr/>
        </p:nvSpPr>
        <p:spPr>
          <a:xfrm>
            <a:off x="564776" y="1437976"/>
            <a:ext cx="8901953" cy="2677656"/>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VQSR only works with organisms with good “truth” sets.</a:t>
            </a:r>
            <a:endParaRPr lang="en-GB" sz="2200" dirty="0"/>
          </a:p>
          <a:p>
            <a:pPr marL="285750" indent="-285750">
              <a:buFont typeface="Arial" panose="020B0604020202020204" pitchFamily="34" charset="0"/>
              <a:buChar char="•"/>
            </a:pPr>
            <a:r>
              <a:rPr lang="en-GB" sz="2200" dirty="0" smtClean="0"/>
              <a:t>Alternative is to apply manual thresholds on variant annotations using VariantFiltration in GATK</a:t>
            </a:r>
            <a:endParaRPr lang="en-GB" sz="2200" dirty="0"/>
          </a:p>
          <a:p>
            <a:pPr marL="285750" indent="-285750">
              <a:buFont typeface="Arial" panose="020B0604020202020204" pitchFamily="34" charset="0"/>
              <a:buChar char="•"/>
            </a:pPr>
            <a:r>
              <a:rPr lang="en-GB" sz="2200" dirty="0" smtClean="0"/>
              <a:t>Knowing the best thresholds will likely be a matter of trial and error, best judgement and the cost of a false positive</a:t>
            </a:r>
            <a:endParaRPr lang="en-GB" sz="2200" dirty="0"/>
          </a:p>
          <a:p>
            <a:pPr marL="285750" indent="-285750">
              <a:buFont typeface="Arial" panose="020B0604020202020204" pitchFamily="34" charset="0"/>
              <a:buChar char="•"/>
            </a:pPr>
            <a:r>
              <a:rPr lang="en-GB" sz="2200" dirty="0" smtClean="0"/>
              <a:t>Always worth eyeballing any variants of interest e.g. in IGV</a:t>
            </a:r>
          </a:p>
          <a:p>
            <a:endParaRPr lang="en-GB" dirty="0"/>
          </a:p>
          <a:p>
            <a:endParaRPr lang="en-GB" dirty="0"/>
          </a:p>
        </p:txBody>
      </p:sp>
      <p:sp>
        <p:nvSpPr>
          <p:cNvPr id="3" name="Rectangle 2"/>
          <p:cNvSpPr/>
          <p:nvPr/>
        </p:nvSpPr>
        <p:spPr>
          <a:xfrm>
            <a:off x="1633370" y="4409826"/>
            <a:ext cx="6096000" cy="2308324"/>
          </a:xfrm>
          <a:prstGeom prst="rect">
            <a:avLst/>
          </a:prstGeom>
          <a:solidFill>
            <a:schemeClr val="tx1"/>
          </a:solidFill>
        </p:spPr>
        <p:txBody>
          <a:bodyPr>
            <a:spAutoFit/>
          </a:bodyPr>
          <a:lstStyle/>
          <a:p>
            <a:r>
              <a:rPr lang="en-GB" dirty="0">
                <a:solidFill>
                  <a:schemeClr val="bg1"/>
                </a:solidFill>
              </a:rPr>
              <a:t>java –jar GenomeAnalysisTK.jar –T </a:t>
            </a:r>
            <a:r>
              <a:rPr lang="en-GB" dirty="0" err="1" smtClean="0">
                <a:solidFill>
                  <a:schemeClr val="bg1"/>
                </a:solidFill>
              </a:rPr>
              <a:t>VariantFiltration</a:t>
            </a:r>
            <a:r>
              <a:rPr lang="en-GB" dirty="0" smtClean="0">
                <a:solidFill>
                  <a:schemeClr val="bg1"/>
                </a:solidFill>
              </a:rPr>
              <a:t> </a:t>
            </a:r>
            <a:r>
              <a:rPr lang="en-GB" dirty="0">
                <a:solidFill>
                  <a:schemeClr val="bg1"/>
                </a:solidFill>
              </a:rPr>
              <a:t>\ </a:t>
            </a:r>
            <a:endParaRPr lang="en-GB" dirty="0" smtClean="0">
              <a:solidFill>
                <a:schemeClr val="bg1"/>
              </a:solidFill>
            </a:endParaRPr>
          </a:p>
          <a:p>
            <a:r>
              <a:rPr lang="en-GB" dirty="0" smtClean="0">
                <a:solidFill>
                  <a:schemeClr val="bg1"/>
                </a:solidFill>
              </a:rPr>
              <a:t>–</a:t>
            </a:r>
            <a:r>
              <a:rPr lang="en-GB" dirty="0">
                <a:solidFill>
                  <a:schemeClr val="bg1"/>
                </a:solidFill>
              </a:rPr>
              <a:t>R </a:t>
            </a:r>
            <a:r>
              <a:rPr lang="en-GB" dirty="0" err="1">
                <a:solidFill>
                  <a:schemeClr val="bg1"/>
                </a:solidFill>
              </a:rPr>
              <a:t>human.fasta</a:t>
            </a:r>
            <a:r>
              <a:rPr lang="en-GB" dirty="0">
                <a:solidFill>
                  <a:schemeClr val="bg1"/>
                </a:solidFill>
              </a:rPr>
              <a:t> \ </a:t>
            </a:r>
            <a:endParaRPr lang="en-GB" dirty="0" smtClean="0">
              <a:solidFill>
                <a:schemeClr val="bg1"/>
              </a:solidFill>
            </a:endParaRPr>
          </a:p>
          <a:p>
            <a:r>
              <a:rPr lang="en-GB" dirty="0" smtClean="0">
                <a:solidFill>
                  <a:schemeClr val="bg1"/>
                </a:solidFill>
              </a:rPr>
              <a:t>–</a:t>
            </a:r>
            <a:r>
              <a:rPr lang="en-GB" dirty="0">
                <a:solidFill>
                  <a:schemeClr val="bg1"/>
                </a:solidFill>
              </a:rPr>
              <a:t>V input.vcf \ </a:t>
            </a:r>
            <a:endParaRPr lang="en-GB" dirty="0" smtClean="0">
              <a:solidFill>
                <a:schemeClr val="bg1"/>
              </a:solidFill>
            </a:endParaRPr>
          </a:p>
          <a:p>
            <a:r>
              <a:rPr lang="en-GB" dirty="0" smtClean="0">
                <a:solidFill>
                  <a:schemeClr val="bg1"/>
                </a:solidFill>
              </a:rPr>
              <a:t>–</a:t>
            </a:r>
            <a:r>
              <a:rPr lang="en-GB" dirty="0">
                <a:solidFill>
                  <a:schemeClr val="bg1"/>
                </a:solidFill>
              </a:rPr>
              <a:t>filter "QD &lt; 2.0 || FS &gt; 60.0 || SOR &gt; 4.0 || </a:t>
            </a:r>
            <a:r>
              <a:rPr lang="en-GB" dirty="0" smtClean="0">
                <a:solidFill>
                  <a:schemeClr val="bg1"/>
                </a:solidFill>
              </a:rPr>
              <a:t>\</a:t>
            </a:r>
          </a:p>
          <a:p>
            <a:r>
              <a:rPr lang="en-GB" dirty="0" smtClean="0">
                <a:solidFill>
                  <a:schemeClr val="bg1"/>
                </a:solidFill>
              </a:rPr>
              <a:t> </a:t>
            </a:r>
            <a:r>
              <a:rPr lang="en-GB" dirty="0">
                <a:solidFill>
                  <a:schemeClr val="bg1"/>
                </a:solidFill>
              </a:rPr>
              <a:t>MQ &lt; 40.0 || </a:t>
            </a:r>
            <a:r>
              <a:rPr lang="en-GB" dirty="0" err="1">
                <a:solidFill>
                  <a:schemeClr val="bg1"/>
                </a:solidFill>
              </a:rPr>
              <a:t>MQRankSum</a:t>
            </a:r>
            <a:r>
              <a:rPr lang="en-GB" dirty="0">
                <a:solidFill>
                  <a:schemeClr val="bg1"/>
                </a:solidFill>
              </a:rPr>
              <a:t> &lt; -12.5 || </a:t>
            </a:r>
            <a:r>
              <a:rPr lang="en-GB" dirty="0" smtClean="0">
                <a:solidFill>
                  <a:schemeClr val="bg1"/>
                </a:solidFill>
              </a:rPr>
              <a:t>\</a:t>
            </a:r>
          </a:p>
          <a:p>
            <a:r>
              <a:rPr lang="en-GB" dirty="0" smtClean="0">
                <a:solidFill>
                  <a:schemeClr val="bg1"/>
                </a:solidFill>
              </a:rPr>
              <a:t> </a:t>
            </a:r>
            <a:r>
              <a:rPr lang="en-GB" dirty="0" err="1">
                <a:solidFill>
                  <a:schemeClr val="bg1"/>
                </a:solidFill>
              </a:rPr>
              <a:t>ReadPosRankSum</a:t>
            </a:r>
            <a:r>
              <a:rPr lang="en-GB" dirty="0">
                <a:solidFill>
                  <a:schemeClr val="bg1"/>
                </a:solidFill>
              </a:rPr>
              <a:t> &lt; -8.0" </a:t>
            </a:r>
            <a:r>
              <a:rPr lang="en-GB" dirty="0" smtClean="0">
                <a:solidFill>
                  <a:schemeClr val="bg1"/>
                </a:solidFill>
              </a:rPr>
              <a:t>\</a:t>
            </a:r>
          </a:p>
          <a:p>
            <a:r>
              <a:rPr lang="en-GB" dirty="0" smtClean="0">
                <a:solidFill>
                  <a:schemeClr val="bg1"/>
                </a:solidFill>
              </a:rPr>
              <a:t> </a:t>
            </a:r>
            <a:r>
              <a:rPr lang="en-GB" dirty="0">
                <a:solidFill>
                  <a:schemeClr val="bg1"/>
                </a:solidFill>
              </a:rPr>
              <a:t>–</a:t>
            </a:r>
            <a:r>
              <a:rPr lang="en-GB" dirty="0" err="1">
                <a:solidFill>
                  <a:schemeClr val="bg1"/>
                </a:solidFill>
              </a:rPr>
              <a:t>filterName</a:t>
            </a:r>
            <a:r>
              <a:rPr lang="en-GB" dirty="0">
                <a:solidFill>
                  <a:schemeClr val="bg1"/>
                </a:solidFill>
              </a:rPr>
              <a:t> ”</a:t>
            </a:r>
            <a:r>
              <a:rPr lang="en-GB" dirty="0" err="1">
                <a:solidFill>
                  <a:schemeClr val="bg1"/>
                </a:solidFill>
              </a:rPr>
              <a:t>SNP_filter</a:t>
            </a:r>
            <a:r>
              <a:rPr lang="en-GB" dirty="0">
                <a:solidFill>
                  <a:schemeClr val="bg1"/>
                </a:solidFill>
              </a:rPr>
              <a:t>" </a:t>
            </a:r>
            <a:r>
              <a:rPr lang="en-GB" dirty="0" smtClean="0">
                <a:solidFill>
                  <a:schemeClr val="bg1"/>
                </a:solidFill>
              </a:rPr>
              <a:t>\</a:t>
            </a:r>
          </a:p>
          <a:p>
            <a:r>
              <a:rPr lang="en-GB" dirty="0" smtClean="0">
                <a:solidFill>
                  <a:schemeClr val="bg1"/>
                </a:solidFill>
              </a:rPr>
              <a:t> </a:t>
            </a:r>
            <a:r>
              <a:rPr lang="en-GB" dirty="0">
                <a:solidFill>
                  <a:schemeClr val="bg1"/>
                </a:solidFill>
              </a:rPr>
              <a:t>–o filtered_snps.vcf</a:t>
            </a:r>
          </a:p>
        </p:txBody>
      </p:sp>
      <p:sp>
        <p:nvSpPr>
          <p:cNvPr id="6" name="Rectangle 5"/>
          <p:cNvSpPr/>
          <p:nvPr/>
        </p:nvSpPr>
        <p:spPr>
          <a:xfrm>
            <a:off x="156177" y="3625009"/>
            <a:ext cx="1554289" cy="646331"/>
          </a:xfrm>
          <a:prstGeom prst="rect">
            <a:avLst/>
          </a:prstGeom>
        </p:spPr>
        <p:txBody>
          <a:bodyPr wrap="square">
            <a:spAutoFit/>
          </a:bodyPr>
          <a:lstStyle/>
          <a:p>
            <a:pPr algn="ctr"/>
            <a:r>
              <a:rPr lang="en-GB" sz="1200" dirty="0" smtClean="0">
                <a:solidFill>
                  <a:srgbClr val="333333"/>
                </a:solidFill>
                <a:latin typeface="Helvetica Neue"/>
              </a:rPr>
              <a:t>Variant quality score </a:t>
            </a:r>
            <a:r>
              <a:rPr lang="en-GB" sz="1200" dirty="0">
                <a:solidFill>
                  <a:srgbClr val="333333"/>
                </a:solidFill>
                <a:latin typeface="Helvetica Neue"/>
              </a:rPr>
              <a:t>normalized by allele depth</a:t>
            </a:r>
            <a:endParaRPr lang="en-GB" sz="1200" dirty="0"/>
          </a:p>
        </p:txBody>
      </p:sp>
      <p:cxnSp>
        <p:nvCxnSpPr>
          <p:cNvPr id="8" name="Straight Arrow Connector 7"/>
          <p:cNvCxnSpPr>
            <a:stCxn id="6" idx="2"/>
          </p:cNvCxnSpPr>
          <p:nvPr/>
        </p:nvCxnSpPr>
        <p:spPr>
          <a:xfrm>
            <a:off x="933322" y="4271340"/>
            <a:ext cx="1519422" cy="1053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865854" y="3555766"/>
            <a:ext cx="1554289" cy="276999"/>
          </a:xfrm>
          <a:prstGeom prst="rect">
            <a:avLst/>
          </a:prstGeom>
        </p:spPr>
        <p:txBody>
          <a:bodyPr wrap="square">
            <a:spAutoFit/>
          </a:bodyPr>
          <a:lstStyle/>
          <a:p>
            <a:pPr algn="ctr"/>
            <a:r>
              <a:rPr lang="en-GB" sz="1200" dirty="0" smtClean="0">
                <a:solidFill>
                  <a:srgbClr val="333333"/>
                </a:solidFill>
                <a:latin typeface="Helvetica Neue"/>
              </a:rPr>
              <a:t>Strand bias</a:t>
            </a:r>
            <a:endParaRPr lang="en-GB" sz="1200" dirty="0"/>
          </a:p>
        </p:txBody>
      </p:sp>
      <p:cxnSp>
        <p:nvCxnSpPr>
          <p:cNvPr id="11" name="Straight Arrow Connector 10"/>
          <p:cNvCxnSpPr/>
          <p:nvPr/>
        </p:nvCxnSpPr>
        <p:spPr>
          <a:xfrm>
            <a:off x="2630245" y="3840480"/>
            <a:ext cx="1011219" cy="1484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30245" y="3840480"/>
            <a:ext cx="2323651" cy="1481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1324" y="4797957"/>
            <a:ext cx="1554289" cy="461665"/>
          </a:xfrm>
          <a:prstGeom prst="rect">
            <a:avLst/>
          </a:prstGeom>
        </p:spPr>
        <p:txBody>
          <a:bodyPr wrap="square">
            <a:spAutoFit/>
          </a:bodyPr>
          <a:lstStyle/>
          <a:p>
            <a:pPr algn="ctr"/>
            <a:r>
              <a:rPr lang="en-GB" sz="1200" dirty="0" smtClean="0">
                <a:solidFill>
                  <a:srgbClr val="333333"/>
                </a:solidFill>
                <a:latin typeface="Helvetica Neue"/>
              </a:rPr>
              <a:t>Reads mapping quality</a:t>
            </a:r>
            <a:endParaRPr lang="en-GB" sz="1200" dirty="0"/>
          </a:p>
        </p:txBody>
      </p:sp>
      <p:cxnSp>
        <p:nvCxnSpPr>
          <p:cNvPr id="17" name="Straight Arrow Connector 16"/>
          <p:cNvCxnSpPr>
            <a:stCxn id="15" idx="2"/>
          </p:cNvCxnSpPr>
          <p:nvPr/>
        </p:nvCxnSpPr>
        <p:spPr>
          <a:xfrm>
            <a:off x="755821" y="5259622"/>
            <a:ext cx="1019586" cy="393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33734" y="3529064"/>
            <a:ext cx="2565699" cy="830997"/>
          </a:xfrm>
          <a:prstGeom prst="rect">
            <a:avLst/>
          </a:prstGeom>
          <a:noFill/>
        </p:spPr>
        <p:txBody>
          <a:bodyPr wrap="square" rtlCol="0">
            <a:spAutoFit/>
          </a:bodyPr>
          <a:lstStyle/>
          <a:p>
            <a:pPr algn="ctr"/>
            <a:r>
              <a:rPr lang="en-GB" sz="1200" dirty="0" smtClean="0">
                <a:latin typeface="Helvetica Neue"/>
              </a:rPr>
              <a:t>Comparison of mapping </a:t>
            </a:r>
            <a:r>
              <a:rPr lang="en-GB" sz="1200" dirty="0">
                <a:latin typeface="Helvetica Neue"/>
              </a:rPr>
              <a:t>qualities of the reads supporting the reference allele with those supporting the alternate allele</a:t>
            </a:r>
          </a:p>
        </p:txBody>
      </p:sp>
      <p:cxnSp>
        <p:nvCxnSpPr>
          <p:cNvPr id="20" name="Straight Arrow Connector 19"/>
          <p:cNvCxnSpPr>
            <a:stCxn id="18" idx="2"/>
          </p:cNvCxnSpPr>
          <p:nvPr/>
        </p:nvCxnSpPr>
        <p:spPr>
          <a:xfrm flipH="1">
            <a:off x="4087906" y="4360061"/>
            <a:ext cx="1228678" cy="1244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912440" y="4982378"/>
            <a:ext cx="1554289" cy="830997"/>
          </a:xfrm>
          <a:prstGeom prst="rect">
            <a:avLst/>
          </a:prstGeom>
        </p:spPr>
        <p:txBody>
          <a:bodyPr wrap="square">
            <a:spAutoFit/>
          </a:bodyPr>
          <a:lstStyle/>
          <a:p>
            <a:pPr algn="ctr"/>
            <a:r>
              <a:rPr lang="en-GB" sz="1200" dirty="0" smtClean="0">
                <a:solidFill>
                  <a:srgbClr val="333333"/>
                </a:solidFill>
                <a:latin typeface="Helvetica Neue"/>
              </a:rPr>
              <a:t>Any bias of the position in the reads where the variant is called</a:t>
            </a:r>
            <a:endParaRPr lang="en-GB" sz="1200" dirty="0"/>
          </a:p>
        </p:txBody>
      </p:sp>
      <p:cxnSp>
        <p:nvCxnSpPr>
          <p:cNvPr id="23" name="Straight Arrow Connector 22"/>
          <p:cNvCxnSpPr>
            <a:stCxn id="21" idx="1"/>
          </p:cNvCxnSpPr>
          <p:nvPr/>
        </p:nvCxnSpPr>
        <p:spPr>
          <a:xfrm flipH="1">
            <a:off x="4303059" y="5397877"/>
            <a:ext cx="3609381" cy="551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590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626" y="2582682"/>
            <a:ext cx="10515600" cy="1325563"/>
          </a:xfrm>
        </p:spPr>
        <p:txBody>
          <a:bodyPr/>
          <a:lstStyle/>
          <a:p>
            <a:r>
              <a:rPr lang="en-GB" dirty="0"/>
              <a:t>https://github.com/prenderj/variant_tutorial</a:t>
            </a:r>
          </a:p>
        </p:txBody>
      </p:sp>
      <p:sp>
        <p:nvSpPr>
          <p:cNvPr id="3" name="TextBox 2"/>
          <p:cNvSpPr txBox="1"/>
          <p:nvPr/>
        </p:nvSpPr>
        <p:spPr>
          <a:xfrm>
            <a:off x="5563558" y="4374883"/>
            <a:ext cx="1097736" cy="523220"/>
          </a:xfrm>
          <a:prstGeom prst="rect">
            <a:avLst/>
          </a:prstGeom>
          <a:noFill/>
        </p:spPr>
        <p:txBody>
          <a:bodyPr wrap="none" rtlCol="0">
            <a:spAutoFit/>
          </a:bodyPr>
          <a:lstStyle/>
          <a:p>
            <a:r>
              <a:rPr lang="en-GB" sz="2800" dirty="0" smtClean="0"/>
              <a:t>Step 7</a:t>
            </a:r>
            <a:endParaRPr lang="en-GB" sz="2800" dirty="0"/>
          </a:p>
        </p:txBody>
      </p:sp>
    </p:spTree>
    <p:extLst>
      <p:ext uri="{BB962C8B-B14F-4D97-AF65-F5344CB8AC3E}">
        <p14:creationId xmlns:p14="http://schemas.microsoft.com/office/powerpoint/2010/main" val="24375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051" y="2566222"/>
            <a:ext cx="10515600" cy="1325563"/>
          </a:xfrm>
        </p:spPr>
        <p:txBody>
          <a:bodyPr/>
          <a:lstStyle/>
          <a:p>
            <a:r>
              <a:rPr lang="en-GB" dirty="0" smtClean="0"/>
              <a:t>Variant annotation and filtering</a:t>
            </a:r>
            <a:endParaRPr lang="en-GB" dirty="0"/>
          </a:p>
        </p:txBody>
      </p:sp>
    </p:spTree>
    <p:extLst>
      <p:ext uri="{BB962C8B-B14F-4D97-AF65-F5344CB8AC3E}">
        <p14:creationId xmlns:p14="http://schemas.microsoft.com/office/powerpoint/2010/main" val="2553164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annotate?</a:t>
            </a:r>
            <a:endParaRPr lang="en-GB" dirty="0"/>
          </a:p>
        </p:txBody>
      </p:sp>
      <p:pic>
        <p:nvPicPr>
          <p:cNvPr id="4" name="Picture 3"/>
          <p:cNvPicPr>
            <a:picLocks noChangeAspect="1"/>
          </p:cNvPicPr>
          <p:nvPr/>
        </p:nvPicPr>
        <p:blipFill>
          <a:blip r:embed="rId2"/>
          <a:stretch>
            <a:fillRect/>
          </a:stretch>
        </p:blipFill>
        <p:spPr>
          <a:xfrm>
            <a:off x="98364" y="2393577"/>
            <a:ext cx="6615360" cy="4394891"/>
          </a:xfrm>
          <a:prstGeom prst="rect">
            <a:avLst/>
          </a:prstGeom>
        </p:spPr>
      </p:pic>
      <p:sp>
        <p:nvSpPr>
          <p:cNvPr id="5" name="TextBox 4"/>
          <p:cNvSpPr txBox="1"/>
          <p:nvPr/>
        </p:nvSpPr>
        <p:spPr>
          <a:xfrm>
            <a:off x="155986" y="1857466"/>
            <a:ext cx="6354560" cy="369332"/>
          </a:xfrm>
          <a:prstGeom prst="rect">
            <a:avLst/>
          </a:prstGeom>
          <a:noFill/>
        </p:spPr>
        <p:txBody>
          <a:bodyPr wrap="none" rtlCol="0">
            <a:spAutoFit/>
          </a:bodyPr>
          <a:lstStyle/>
          <a:p>
            <a:r>
              <a:rPr lang="en-GB" dirty="0" smtClean="0"/>
              <a:t>Determine which variant is best candidate due to its consequence</a:t>
            </a:r>
            <a:endParaRPr lang="en-GB" dirty="0"/>
          </a:p>
        </p:txBody>
      </p:sp>
      <p:cxnSp>
        <p:nvCxnSpPr>
          <p:cNvPr id="7" name="Straight Arrow Connector 6"/>
          <p:cNvCxnSpPr>
            <a:stCxn id="5" idx="2"/>
          </p:cNvCxnSpPr>
          <p:nvPr/>
        </p:nvCxnSpPr>
        <p:spPr>
          <a:xfrm>
            <a:off x="3333266" y="2226798"/>
            <a:ext cx="410395" cy="1258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7235376" y="2097741"/>
            <a:ext cx="4816718" cy="4823236"/>
          </a:xfrm>
          <a:prstGeom prst="rect">
            <a:avLst/>
          </a:prstGeom>
        </p:spPr>
      </p:pic>
      <p:sp>
        <p:nvSpPr>
          <p:cNvPr id="9" name="TextBox 8"/>
          <p:cNvSpPr txBox="1"/>
          <p:nvPr/>
        </p:nvSpPr>
        <p:spPr>
          <a:xfrm>
            <a:off x="7481944" y="1780391"/>
            <a:ext cx="4614340" cy="369332"/>
          </a:xfrm>
          <a:prstGeom prst="rect">
            <a:avLst/>
          </a:prstGeom>
          <a:noFill/>
        </p:spPr>
        <p:txBody>
          <a:bodyPr wrap="none" rtlCol="0">
            <a:spAutoFit/>
          </a:bodyPr>
          <a:lstStyle/>
          <a:p>
            <a:r>
              <a:rPr lang="en-GB" dirty="0" smtClean="0"/>
              <a:t>Understanding why a variant may be functional</a:t>
            </a:r>
            <a:endParaRPr lang="en-GB" dirty="0"/>
          </a:p>
        </p:txBody>
      </p:sp>
      <p:sp>
        <p:nvSpPr>
          <p:cNvPr id="10" name="TextBox 9"/>
          <p:cNvSpPr txBox="1"/>
          <p:nvPr/>
        </p:nvSpPr>
        <p:spPr>
          <a:xfrm>
            <a:off x="9726260" y="6611779"/>
            <a:ext cx="2465740" cy="246221"/>
          </a:xfrm>
          <a:prstGeom prst="rect">
            <a:avLst/>
          </a:prstGeom>
          <a:noFill/>
        </p:spPr>
        <p:txBody>
          <a:bodyPr wrap="none" rtlCol="0">
            <a:spAutoFit/>
          </a:bodyPr>
          <a:lstStyle/>
          <a:p>
            <a:r>
              <a:rPr lang="en-GB" sz="1000" dirty="0"/>
              <a:t>Nature Article number: nature14312 (2015)</a:t>
            </a:r>
          </a:p>
        </p:txBody>
      </p:sp>
    </p:spTree>
    <p:extLst>
      <p:ext uri="{BB962C8B-B14F-4D97-AF65-F5344CB8AC3E}">
        <p14:creationId xmlns:p14="http://schemas.microsoft.com/office/powerpoint/2010/main" val="3820335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Consequences of variants</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018" y="2029517"/>
            <a:ext cx="8418843" cy="2929758"/>
          </a:xfrm>
          <a:prstGeom prst="rect">
            <a:avLst/>
          </a:prstGeom>
        </p:spPr>
      </p:pic>
      <p:sp>
        <p:nvSpPr>
          <p:cNvPr id="6" name="TextBox 5"/>
          <p:cNvSpPr txBox="1"/>
          <p:nvPr/>
        </p:nvSpPr>
        <p:spPr>
          <a:xfrm>
            <a:off x="441160" y="4959275"/>
            <a:ext cx="10712330" cy="1692771"/>
          </a:xfrm>
          <a:prstGeom prst="rect">
            <a:avLst/>
          </a:prstGeom>
          <a:noFill/>
        </p:spPr>
        <p:txBody>
          <a:bodyPr wrap="square" rtlCol="0">
            <a:spAutoFit/>
          </a:bodyPr>
          <a:lstStyle/>
          <a:p>
            <a:pPr marL="285750" indent="-285750">
              <a:buFont typeface="Arial" panose="020B0604020202020204" pitchFamily="34" charset="0"/>
              <a:buChar char="•"/>
            </a:pPr>
            <a:r>
              <a:rPr lang="en-GB" sz="2600" dirty="0" smtClean="0"/>
              <a:t>Despite millions of variants in most mammalian genomes the majority are expected to be non-functional</a:t>
            </a:r>
          </a:p>
          <a:p>
            <a:pPr marL="285750" indent="-285750">
              <a:buFont typeface="Arial" panose="020B0604020202020204" pitchFamily="34" charset="0"/>
              <a:buChar char="•"/>
            </a:pPr>
            <a:r>
              <a:rPr lang="en-GB" sz="2600" dirty="0" smtClean="0"/>
              <a:t>Potentially less than 1-2% are coding, less than 10% in evolutionary conserved regions</a:t>
            </a:r>
            <a:endParaRPr lang="en-GB" sz="2600" dirty="0"/>
          </a:p>
        </p:txBody>
      </p:sp>
    </p:spTree>
    <p:extLst>
      <p:ext uri="{BB962C8B-B14F-4D97-AF65-F5344CB8AC3E}">
        <p14:creationId xmlns:p14="http://schemas.microsoft.com/office/powerpoint/2010/main" val="32496018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9234" y="1477383"/>
            <a:ext cx="4807324" cy="4840941"/>
          </a:xfrm>
          <a:prstGeom prst="rect">
            <a:avLst/>
          </a:prstGeom>
          <a:noFill/>
          <a:extLst>
            <a:ext uri="{909E8E84-426E-40DD-AFC4-6F175D3DCCD1}">
              <a14:hiddenFill xmlns:a14="http://schemas.microsoft.com/office/drawing/2010/main">
                <a:solidFill>
                  <a:srgbClr val="FFFFFF"/>
                </a:solidFill>
              </a14:hiddenFill>
            </a:ext>
          </a:extLst>
        </p:spPr>
      </p:pic>
      <p:sp>
        <p:nvSpPr>
          <p:cNvPr id="4099" name="Rectangle 3"/>
          <p:cNvSpPr>
            <a:spLocks noGrp="1" noChangeArrowheads="1"/>
          </p:cNvSpPr>
          <p:nvPr>
            <p:ph type="body" idx="4294967295"/>
          </p:nvPr>
        </p:nvSpPr>
        <p:spPr>
          <a:xfrm>
            <a:off x="2106704" y="1038427"/>
            <a:ext cx="8258735" cy="287899"/>
          </a:xfrm>
          <a:noFill/>
          <a:ln/>
        </p:spPr>
        <p:txBody>
          <a:bodyPr>
            <a:spAutoFit/>
          </a:bodyPr>
          <a:lstStyle/>
          <a:p>
            <a:pPr marL="0" indent="0" algn="ctr">
              <a:spcBef>
                <a:spcPct val="0"/>
              </a:spcBef>
              <a:buNone/>
            </a:pPr>
            <a:r>
              <a:rPr lang="en-US" altLang="en-US" sz="1412" b="1" dirty="0">
                <a:solidFill>
                  <a:schemeClr val="tx2"/>
                </a:solidFill>
              </a:rPr>
              <a:t>Figure 1. Stratified Q-Q plot for height shows enrichment by annotation </a:t>
            </a:r>
            <a:r>
              <a:rPr lang="en-US" altLang="en-US" sz="1412" b="1" dirty="0" smtClean="0">
                <a:solidFill>
                  <a:schemeClr val="tx2"/>
                </a:solidFill>
              </a:rPr>
              <a:t>categories.</a:t>
            </a:r>
            <a:endParaRPr lang="en-US" altLang="en-US" sz="1412" b="1" dirty="0">
              <a:solidFill>
                <a:schemeClr val="tx2"/>
              </a:solidFill>
            </a:endParaRPr>
          </a:p>
        </p:txBody>
      </p:sp>
      <p:sp>
        <p:nvSpPr>
          <p:cNvPr id="4100" name="Text Box 4"/>
          <p:cNvSpPr txBox="1">
            <a:spLocks noChangeArrowheads="1"/>
          </p:cNvSpPr>
          <p:nvPr/>
        </p:nvSpPr>
        <p:spPr bwMode="auto">
          <a:xfrm>
            <a:off x="8139505" y="6469381"/>
            <a:ext cx="3860651" cy="255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r>
              <a:rPr lang="en-US" altLang="en-US" sz="1059" dirty="0" smtClean="0"/>
              <a:t>PLOS </a:t>
            </a:r>
            <a:r>
              <a:rPr lang="en-US" altLang="en-US" sz="1059" dirty="0"/>
              <a:t>Genetics 9(4): e1003449. </a:t>
            </a:r>
            <a:r>
              <a:rPr lang="en-US" altLang="en-US" sz="1059" dirty="0" smtClean="0"/>
              <a:t>doi:10.1371/journal.pgen.1003449</a:t>
            </a:r>
            <a:endParaRPr lang="en-US" altLang="en-US" sz="1059" dirty="0"/>
          </a:p>
        </p:txBody>
      </p:sp>
      <p:sp>
        <p:nvSpPr>
          <p:cNvPr id="2" name="TextBox 1"/>
          <p:cNvSpPr txBox="1"/>
          <p:nvPr/>
        </p:nvSpPr>
        <p:spPr>
          <a:xfrm>
            <a:off x="8654527" y="4141694"/>
            <a:ext cx="2694791" cy="923330"/>
          </a:xfrm>
          <a:prstGeom prst="rect">
            <a:avLst/>
          </a:prstGeom>
          <a:noFill/>
        </p:spPr>
        <p:txBody>
          <a:bodyPr wrap="square" rtlCol="0">
            <a:spAutoFit/>
          </a:bodyPr>
          <a:lstStyle/>
          <a:p>
            <a:r>
              <a:rPr lang="en-GB" dirty="0" smtClean="0"/>
              <a:t>Intergenic variants least likely to be functional (for height in this study)</a:t>
            </a:r>
            <a:endParaRPr lang="en-GB" dirty="0"/>
          </a:p>
        </p:txBody>
      </p:sp>
      <p:cxnSp>
        <p:nvCxnSpPr>
          <p:cNvPr id="4" name="Straight Arrow Connector 3"/>
          <p:cNvCxnSpPr>
            <a:stCxn id="2" idx="1"/>
          </p:cNvCxnSpPr>
          <p:nvPr/>
        </p:nvCxnSpPr>
        <p:spPr>
          <a:xfrm flipH="1" flipV="1">
            <a:off x="7853083" y="4464424"/>
            <a:ext cx="801444" cy="13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78819" y="1477383"/>
            <a:ext cx="2694791" cy="923330"/>
          </a:xfrm>
          <a:prstGeom prst="rect">
            <a:avLst/>
          </a:prstGeom>
          <a:noFill/>
        </p:spPr>
        <p:txBody>
          <a:bodyPr wrap="square" rtlCol="0">
            <a:spAutoFit/>
          </a:bodyPr>
          <a:lstStyle/>
          <a:p>
            <a:r>
              <a:rPr lang="en-GB" dirty="0" smtClean="0"/>
              <a:t>Promoter/5’UTR variants most likely to be functiona</a:t>
            </a:r>
            <a:r>
              <a:rPr lang="en-GB" dirty="0"/>
              <a:t>l</a:t>
            </a:r>
          </a:p>
        </p:txBody>
      </p:sp>
      <p:cxnSp>
        <p:nvCxnSpPr>
          <p:cNvPr id="6" name="Straight Arrow Connector 5"/>
          <p:cNvCxnSpPr>
            <a:stCxn id="9" idx="1"/>
          </p:cNvCxnSpPr>
          <p:nvPr/>
        </p:nvCxnSpPr>
        <p:spPr>
          <a:xfrm flipH="1">
            <a:off x="6675120" y="1939048"/>
            <a:ext cx="1803699" cy="2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Not all variants are equally important</a:t>
            </a:r>
            <a:endParaRPr lang="en-GB" dirty="0"/>
          </a:p>
        </p:txBody>
      </p:sp>
    </p:spTree>
    <p:extLst>
      <p:ext uri="{BB962C8B-B14F-4D97-AF65-F5344CB8AC3E}">
        <p14:creationId xmlns:p14="http://schemas.microsoft.com/office/powerpoint/2010/main" val="21546840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smtClean="0"/>
              <a:t>Variant annotations</a:t>
            </a:r>
            <a:endParaRPr lang="en-GB" dirty="0"/>
          </a:p>
        </p:txBody>
      </p:sp>
      <p:sp>
        <p:nvSpPr>
          <p:cNvPr id="3" name="TextBox 2"/>
          <p:cNvSpPr txBox="1"/>
          <p:nvPr/>
        </p:nvSpPr>
        <p:spPr>
          <a:xfrm>
            <a:off x="3673738" y="1095446"/>
            <a:ext cx="1295547" cy="369332"/>
          </a:xfrm>
          <a:prstGeom prst="rect">
            <a:avLst/>
          </a:prstGeom>
          <a:noFill/>
        </p:spPr>
        <p:txBody>
          <a:bodyPr wrap="none" rtlCol="0">
            <a:spAutoFit/>
          </a:bodyPr>
          <a:lstStyle/>
          <a:p>
            <a:r>
              <a:rPr lang="en-GB" b="1" dirty="0" smtClean="0"/>
              <a:t>Gene based</a:t>
            </a:r>
            <a:endParaRPr lang="en-GB" b="1" dirty="0"/>
          </a:p>
        </p:txBody>
      </p:sp>
      <p:sp>
        <p:nvSpPr>
          <p:cNvPr id="4" name="TextBox 3"/>
          <p:cNvSpPr txBox="1"/>
          <p:nvPr/>
        </p:nvSpPr>
        <p:spPr>
          <a:xfrm>
            <a:off x="15653" y="2284507"/>
            <a:ext cx="4394986" cy="1200329"/>
          </a:xfrm>
          <a:prstGeom prst="rect">
            <a:avLst/>
          </a:prstGeom>
          <a:noFill/>
        </p:spPr>
        <p:txBody>
          <a:bodyPr wrap="none" rtlCol="0">
            <a:spAutoFit/>
          </a:bodyPr>
          <a:lstStyle/>
          <a:p>
            <a:pPr algn="ctr"/>
            <a:r>
              <a:rPr lang="en-GB" b="1" dirty="0" smtClean="0"/>
              <a:t>Effect on coding regions</a:t>
            </a:r>
          </a:p>
          <a:p>
            <a:pPr algn="ctr"/>
            <a:r>
              <a:rPr lang="en-GB" b="1" dirty="0" smtClean="0"/>
              <a:t>e.g.</a:t>
            </a:r>
            <a:endParaRPr lang="en-GB" b="1" dirty="0"/>
          </a:p>
          <a:p>
            <a:pPr marL="285750" indent="-285750" algn="ctr">
              <a:buFont typeface="Arial" panose="020B0604020202020204" pitchFamily="34" charset="0"/>
              <a:buChar char="•"/>
            </a:pPr>
            <a:r>
              <a:rPr lang="en-GB" dirty="0" smtClean="0"/>
              <a:t>Protein truncating/</a:t>
            </a:r>
          </a:p>
          <a:p>
            <a:pPr algn="ctr"/>
            <a:r>
              <a:rPr lang="en-GB" dirty="0" smtClean="0"/>
              <a:t>altered splice site/change in charge of AA </a:t>
            </a:r>
            <a:r>
              <a:rPr lang="en-GB" dirty="0" err="1" smtClean="0"/>
              <a:t>etc</a:t>
            </a:r>
            <a:endParaRPr lang="en-GB" dirty="0"/>
          </a:p>
        </p:txBody>
      </p:sp>
      <p:sp>
        <p:nvSpPr>
          <p:cNvPr id="5" name="TextBox 4"/>
          <p:cNvSpPr txBox="1"/>
          <p:nvPr/>
        </p:nvSpPr>
        <p:spPr>
          <a:xfrm>
            <a:off x="4410639" y="2296758"/>
            <a:ext cx="2900601" cy="1477328"/>
          </a:xfrm>
          <a:prstGeom prst="rect">
            <a:avLst/>
          </a:prstGeom>
          <a:noFill/>
        </p:spPr>
        <p:txBody>
          <a:bodyPr wrap="none" rtlCol="0">
            <a:spAutoFit/>
          </a:bodyPr>
          <a:lstStyle/>
          <a:p>
            <a:pPr algn="ctr"/>
            <a:r>
              <a:rPr lang="en-GB" b="1" dirty="0" smtClean="0"/>
              <a:t>Effect on non-coding regions</a:t>
            </a:r>
          </a:p>
          <a:p>
            <a:pPr algn="ctr"/>
            <a:r>
              <a:rPr lang="en-GB" b="1" dirty="0" smtClean="0"/>
              <a:t>e.g.</a:t>
            </a:r>
            <a:endParaRPr lang="en-GB" b="1" dirty="0"/>
          </a:p>
          <a:p>
            <a:pPr marL="285750" indent="-285750" algn="ctr">
              <a:buFont typeface="Arial" panose="020B0604020202020204" pitchFamily="34" charset="0"/>
              <a:buChar char="•"/>
            </a:pPr>
            <a:r>
              <a:rPr lang="en-GB" dirty="0" smtClean="0"/>
              <a:t>Disrupts transcription </a:t>
            </a:r>
          </a:p>
          <a:p>
            <a:pPr algn="ctr"/>
            <a:r>
              <a:rPr lang="en-GB" dirty="0" smtClean="0"/>
              <a:t>factor binding motif</a:t>
            </a:r>
          </a:p>
          <a:p>
            <a:pPr marL="285750" indent="-285750" algn="ctr">
              <a:buFont typeface="Arial" panose="020B0604020202020204" pitchFamily="34" charset="0"/>
              <a:buChar char="•"/>
            </a:pPr>
            <a:r>
              <a:rPr lang="en-GB" dirty="0" smtClean="0"/>
              <a:t>Variant is an </a:t>
            </a:r>
            <a:r>
              <a:rPr lang="en-GB" dirty="0" err="1" smtClean="0"/>
              <a:t>eQTL</a:t>
            </a:r>
            <a:endParaRPr lang="en-GB" dirty="0"/>
          </a:p>
        </p:txBody>
      </p:sp>
      <p:cxnSp>
        <p:nvCxnSpPr>
          <p:cNvPr id="7" name="Elbow Connector 6"/>
          <p:cNvCxnSpPr>
            <a:stCxn id="3" idx="2"/>
            <a:endCxn id="4" idx="0"/>
          </p:cNvCxnSpPr>
          <p:nvPr/>
        </p:nvCxnSpPr>
        <p:spPr>
          <a:xfrm rot="5400000">
            <a:off x="2857465" y="820459"/>
            <a:ext cx="819729" cy="21083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3" idx="2"/>
            <a:endCxn id="5" idx="0"/>
          </p:cNvCxnSpPr>
          <p:nvPr/>
        </p:nvCxnSpPr>
        <p:spPr>
          <a:xfrm rot="16200000" flipH="1">
            <a:off x="4675236" y="1111054"/>
            <a:ext cx="831980" cy="15394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31045" y="1027356"/>
            <a:ext cx="2064732" cy="369332"/>
          </a:xfrm>
          <a:prstGeom prst="rect">
            <a:avLst/>
          </a:prstGeom>
          <a:noFill/>
        </p:spPr>
        <p:txBody>
          <a:bodyPr wrap="none" rtlCol="0">
            <a:spAutoFit/>
          </a:bodyPr>
          <a:lstStyle/>
          <a:p>
            <a:r>
              <a:rPr lang="en-GB" b="1" dirty="0" smtClean="0"/>
              <a:t>Conservation based</a:t>
            </a:r>
            <a:endParaRPr lang="en-GB" b="1" dirty="0"/>
          </a:p>
        </p:txBody>
      </p:sp>
      <p:sp>
        <p:nvSpPr>
          <p:cNvPr id="13" name="TextBox 12"/>
          <p:cNvSpPr txBox="1"/>
          <p:nvPr/>
        </p:nvSpPr>
        <p:spPr>
          <a:xfrm>
            <a:off x="8138642" y="2518708"/>
            <a:ext cx="3849537" cy="2031325"/>
          </a:xfrm>
          <a:prstGeom prst="rect">
            <a:avLst/>
          </a:prstGeom>
          <a:noFill/>
        </p:spPr>
        <p:txBody>
          <a:bodyPr wrap="square" rtlCol="0">
            <a:spAutoFit/>
          </a:bodyPr>
          <a:lstStyle/>
          <a:p>
            <a:pPr algn="ctr"/>
            <a:r>
              <a:rPr lang="en-GB" dirty="0" smtClean="0"/>
              <a:t>Strongly conserved genomic regions are more likely to be functional (e.g. GERP)</a:t>
            </a:r>
          </a:p>
          <a:p>
            <a:pPr algn="ctr"/>
            <a:r>
              <a:rPr lang="en-GB" dirty="0" smtClean="0"/>
              <a:t>Changes to an amino acid not observed at the position in any species more likely to be deleterious (e.g. SIFT/</a:t>
            </a:r>
            <a:r>
              <a:rPr lang="en-GB" dirty="0" err="1" smtClean="0"/>
              <a:t>polyphen</a:t>
            </a:r>
            <a:r>
              <a:rPr lang="en-GB" dirty="0" smtClean="0"/>
              <a:t>)</a:t>
            </a:r>
            <a:endParaRPr lang="en-GB" dirty="0"/>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43454" t="21418" r="29536" b="46320"/>
          <a:stretch/>
        </p:blipFill>
        <p:spPr>
          <a:xfrm>
            <a:off x="1150300" y="3661605"/>
            <a:ext cx="2291981" cy="983848"/>
          </a:xfrm>
          <a:prstGeom prst="rect">
            <a:avLst/>
          </a:prstGeom>
        </p:spPr>
      </p:pic>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43210" t="63997" r="29251" b="1787"/>
          <a:stretch/>
        </p:blipFill>
        <p:spPr>
          <a:xfrm>
            <a:off x="1150301" y="4711845"/>
            <a:ext cx="2291979" cy="1023361"/>
          </a:xfrm>
          <a:prstGeom prst="rect">
            <a:avLst/>
          </a:prstGeom>
        </p:spPr>
      </p:pic>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l="72374" t="64580" r="280"/>
          <a:stretch/>
        </p:blipFill>
        <p:spPr>
          <a:xfrm>
            <a:off x="1150300" y="5794378"/>
            <a:ext cx="2291979" cy="1066854"/>
          </a:xfrm>
          <a:prstGeom prst="rect">
            <a:avLst/>
          </a:prstGeom>
        </p:spPr>
      </p:pic>
      <p:sp>
        <p:nvSpPr>
          <p:cNvPr id="18" name="TextBox 17"/>
          <p:cNvSpPr txBox="1"/>
          <p:nvPr/>
        </p:nvSpPr>
        <p:spPr>
          <a:xfrm>
            <a:off x="-27890" y="3861995"/>
            <a:ext cx="925703" cy="461665"/>
          </a:xfrm>
          <a:prstGeom prst="rect">
            <a:avLst/>
          </a:prstGeom>
          <a:noFill/>
        </p:spPr>
        <p:txBody>
          <a:bodyPr wrap="none" rtlCol="0">
            <a:spAutoFit/>
          </a:bodyPr>
          <a:lstStyle/>
          <a:p>
            <a:pPr algn="ctr"/>
            <a:r>
              <a:rPr lang="en-GB" sz="1200" dirty="0" smtClean="0"/>
              <a:t>Stop codon </a:t>
            </a:r>
          </a:p>
          <a:p>
            <a:pPr algn="ctr"/>
            <a:r>
              <a:rPr lang="en-GB" sz="1200" dirty="0" smtClean="0"/>
              <a:t>gained</a:t>
            </a:r>
            <a:endParaRPr lang="en-GB" sz="1200" dirty="0"/>
          </a:p>
        </p:txBody>
      </p:sp>
      <p:sp>
        <p:nvSpPr>
          <p:cNvPr id="19" name="TextBox 18"/>
          <p:cNvSpPr txBox="1"/>
          <p:nvPr/>
        </p:nvSpPr>
        <p:spPr>
          <a:xfrm>
            <a:off x="8371" y="4992692"/>
            <a:ext cx="853182" cy="461665"/>
          </a:xfrm>
          <a:prstGeom prst="rect">
            <a:avLst/>
          </a:prstGeom>
          <a:noFill/>
        </p:spPr>
        <p:txBody>
          <a:bodyPr wrap="none" rtlCol="0">
            <a:spAutoFit/>
          </a:bodyPr>
          <a:lstStyle/>
          <a:p>
            <a:pPr algn="ctr"/>
            <a:r>
              <a:rPr lang="en-GB" sz="1200" dirty="0" smtClean="0"/>
              <a:t>Frameshift</a:t>
            </a:r>
          </a:p>
          <a:p>
            <a:pPr algn="ctr"/>
            <a:r>
              <a:rPr lang="en-GB" sz="1200" dirty="0" err="1" smtClean="0"/>
              <a:t>indel</a:t>
            </a:r>
            <a:endParaRPr lang="en-GB" sz="1200" dirty="0"/>
          </a:p>
        </p:txBody>
      </p:sp>
      <p:sp>
        <p:nvSpPr>
          <p:cNvPr id="20" name="TextBox 19"/>
          <p:cNvSpPr txBox="1"/>
          <p:nvPr/>
        </p:nvSpPr>
        <p:spPr>
          <a:xfrm>
            <a:off x="-4582" y="6096972"/>
            <a:ext cx="806567" cy="461665"/>
          </a:xfrm>
          <a:prstGeom prst="rect">
            <a:avLst/>
          </a:prstGeom>
          <a:noFill/>
        </p:spPr>
        <p:txBody>
          <a:bodyPr wrap="none" rtlCol="0">
            <a:spAutoFit/>
          </a:bodyPr>
          <a:lstStyle/>
          <a:p>
            <a:pPr algn="ctr"/>
            <a:r>
              <a:rPr lang="en-GB" sz="1200" dirty="0" smtClean="0"/>
              <a:t>Splice site</a:t>
            </a:r>
          </a:p>
          <a:p>
            <a:pPr algn="ctr"/>
            <a:r>
              <a:rPr lang="en-GB" sz="1200" dirty="0" smtClean="0"/>
              <a:t>variant</a:t>
            </a:r>
            <a:endParaRPr lang="en-GB" sz="1200" dirty="0"/>
          </a:p>
        </p:txBody>
      </p:sp>
      <p:pic>
        <p:nvPicPr>
          <p:cNvPr id="21" name="Picture 2" descr="An external file that holds a picture, illustration, etc.&#10;Object name is nihms401012f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48" r="52636"/>
          <a:stretch/>
        </p:blipFill>
        <p:spPr bwMode="auto">
          <a:xfrm>
            <a:off x="5182240" y="3835995"/>
            <a:ext cx="1468616" cy="302523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a:stCxn id="12" idx="2"/>
            <a:endCxn id="13" idx="0"/>
          </p:cNvCxnSpPr>
          <p:nvPr/>
        </p:nvCxnSpPr>
        <p:spPr>
          <a:xfrm>
            <a:off x="10063411" y="1396688"/>
            <a:ext cx="0" cy="112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Image result for sift variant"/>
          <p:cNvPicPr>
            <a:picLocks noChangeAspect="1" noChangeArrowheads="1"/>
          </p:cNvPicPr>
          <p:nvPr/>
        </p:nvPicPr>
        <p:blipFill rotWithShape="1">
          <a:blip r:embed="rId4">
            <a:extLst>
              <a:ext uri="{28A0092B-C50C-407E-A947-70E740481C1C}">
                <a14:useLocalDpi xmlns:a14="http://schemas.microsoft.com/office/drawing/2010/main" val="0"/>
              </a:ext>
            </a:extLst>
          </a:blip>
          <a:srcRect l="16583" t="47079" r="17746" b="6497"/>
          <a:stretch/>
        </p:blipFill>
        <p:spPr bwMode="auto">
          <a:xfrm>
            <a:off x="7576057" y="4711845"/>
            <a:ext cx="4656097" cy="154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397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169" y="74669"/>
            <a:ext cx="10515600" cy="1325563"/>
          </a:xfrm>
        </p:spPr>
        <p:txBody>
          <a:bodyPr/>
          <a:lstStyle/>
          <a:p>
            <a:r>
              <a:rPr lang="en-GB" dirty="0" smtClean="0"/>
              <a:t>Annotation tools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407915355"/>
              </p:ext>
            </p:extLst>
          </p:nvPr>
        </p:nvGraphicFramePr>
        <p:xfrm>
          <a:off x="259974" y="1106993"/>
          <a:ext cx="11585990" cy="5198724"/>
        </p:xfrm>
        <a:graphic>
          <a:graphicData uri="http://schemas.openxmlformats.org/drawingml/2006/table">
            <a:tbl>
              <a:tblPr/>
              <a:tblGrid>
                <a:gridCol w="891230"/>
                <a:gridCol w="891230"/>
                <a:gridCol w="891230"/>
                <a:gridCol w="891230"/>
                <a:gridCol w="891230"/>
                <a:gridCol w="891230"/>
                <a:gridCol w="891230"/>
                <a:gridCol w="891230"/>
                <a:gridCol w="891230"/>
                <a:gridCol w="891230"/>
                <a:gridCol w="891230"/>
                <a:gridCol w="891230"/>
                <a:gridCol w="891230"/>
              </a:tblGrid>
              <a:tr h="414413">
                <a:tc>
                  <a:txBody>
                    <a:bodyPr/>
                    <a:lstStyle/>
                    <a:p>
                      <a:pPr algn="l" fontAlgn="base"/>
                      <a:r>
                        <a:rPr lang="en-GB" sz="1000" b="1">
                          <a:effectLst/>
                          <a:latin typeface="inherit"/>
                        </a:rPr>
                        <a:t>Name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OS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Input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Output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SNP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INDEL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CNV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GUI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dirty="0">
                          <a:effectLst/>
                          <a:latin typeface="inherit"/>
                        </a:rPr>
                        <a:t>CLI </a:t>
                      </a:r>
                      <a:endParaRPr lang="en-GB" sz="1000" b="1" dirty="0" smtClean="0">
                        <a:effectLst/>
                        <a:latin typeface="inherit"/>
                      </a:endParaRPr>
                    </a:p>
                    <a:p>
                      <a:pPr algn="l" fontAlgn="base"/>
                      <a:r>
                        <a:rPr lang="en-GB" sz="1000" b="1" dirty="0" smtClean="0">
                          <a:effectLst/>
                          <a:latin typeface="inherit"/>
                        </a:rPr>
                        <a:t>(command line)</a:t>
                      </a:r>
                      <a:endParaRPr lang="en-GB" sz="1000" b="1" dirty="0">
                        <a:effectLst/>
                        <a:latin typeface="inherit"/>
                      </a:endParaRP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Web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Function/Location Parameters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DB IDs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c>
                  <a:txBody>
                    <a:bodyPr/>
                    <a:lstStyle/>
                    <a:p>
                      <a:pPr algn="l" fontAlgn="base"/>
                      <a:r>
                        <a:rPr lang="en-GB" sz="1000" b="1">
                          <a:effectLst/>
                          <a:latin typeface="inherit"/>
                        </a:rPr>
                        <a:t>Number of scores </a:t>
                      </a:r>
                    </a:p>
                  </a:txBody>
                  <a:tcPr marL="18837" marR="18837" marT="9418" marB="9418" anchor="ctr">
                    <a:lnL>
                      <a:noFill/>
                    </a:lnL>
                    <a:lnR>
                      <a:noFill/>
                    </a:lnR>
                    <a:lnT>
                      <a:noFill/>
                    </a:lnT>
                    <a:lnB w="4763" cap="flat" cmpd="sng" algn="ctr">
                      <a:solidFill>
                        <a:srgbClr val="CFD5E4"/>
                      </a:solidFill>
                      <a:prstDash val="solid"/>
                      <a:round/>
                      <a:headEnd type="none" w="med" len="med"/>
                      <a:tailEnd type="none" w="med" len="med"/>
                    </a:lnB>
                    <a:solidFill>
                      <a:srgbClr val="F2F5F9"/>
                    </a:solidFill>
                  </a:tcPr>
                </a:tc>
              </a:tr>
              <a:tr h="979522">
                <a:tc>
                  <a:txBody>
                    <a:bodyPr/>
                    <a:lstStyle/>
                    <a:p>
                      <a:pPr algn="l" fontAlgn="base"/>
                      <a:r>
                        <a:rPr lang="en-GB" sz="1000">
                          <a:effectLst/>
                          <a:latin typeface="inherit"/>
                        </a:rPr>
                        <a:t>ANNOVAR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de-DE" sz="1000">
                          <a:effectLst/>
                          <a:latin typeface="inherit"/>
                        </a:rPr>
                        <a:t>Lin, Mac, Win, web interface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pileup, CompleteGenomics, GFF3-SOLiD, SOAPsnp, MAQ, CASAVA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9 (func) + 11(exonic-func)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GERP++ conservation, LRT, MutationTaster, PhyloP conservation, PolyPhen, SIFT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470924">
                <a:tc>
                  <a:txBody>
                    <a:bodyPr/>
                    <a:lstStyle/>
                    <a:p>
                      <a:pPr algn="l" fontAlgn="base"/>
                      <a:r>
                        <a:rPr lang="en-GB" sz="1000">
                          <a:effectLst/>
                          <a:latin typeface="inherit"/>
                        </a:rPr>
                        <a:t>AnnTools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Lin, Mac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pileup, 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5 (position) + 4 (functional class)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414413">
                <a:tc>
                  <a:txBody>
                    <a:bodyPr/>
                    <a:lstStyle/>
                    <a:p>
                      <a:pPr algn="l" fontAlgn="base"/>
                      <a:r>
                        <a:rPr lang="en-GB" sz="1000">
                          <a:effectLst/>
                          <a:latin typeface="inherit"/>
                        </a:rPr>
                        <a:t>NGS–SNP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Lin, Mac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pileup, MAQ, diBayes, 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17 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Condel, PolyPhen, SIFT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470924">
                <a:tc>
                  <a:txBody>
                    <a:bodyPr/>
                    <a:lstStyle/>
                    <a:p>
                      <a:pPr algn="l" fontAlgn="base"/>
                      <a:r>
                        <a:rPr lang="en-GB" sz="1000">
                          <a:effectLst/>
                          <a:latin typeface="inherit"/>
                        </a:rPr>
                        <a:t>SeattleSeq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web interface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MAQ, CASAVA, GATK BED, custom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SeattleSeq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11(dbSNP) + 5 (GVS)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GERP, Grantham, phastCons, PolyPhen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357902">
                <a:tc>
                  <a:txBody>
                    <a:bodyPr/>
                    <a:lstStyle/>
                    <a:p>
                      <a:pPr algn="l" fontAlgn="base"/>
                      <a:r>
                        <a:rPr lang="en-GB" sz="1000">
                          <a:effectLst/>
                          <a:latin typeface="inherit"/>
                        </a:rPr>
                        <a:t>snpEff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Lin, Mac, Win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pileup/TXT (deprecated)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TXT, HTML overview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34 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414413">
                <a:tc>
                  <a:txBody>
                    <a:bodyPr/>
                    <a:lstStyle/>
                    <a:p>
                      <a:pPr algn="l" fontAlgn="base"/>
                      <a:r>
                        <a:rPr lang="en-GB" sz="1000">
                          <a:effectLst/>
                          <a:latin typeface="inherit"/>
                        </a:rPr>
                        <a:t>SVA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Lin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SV.events file, BCO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CSV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da-DK" sz="1000">
                          <a:effectLst/>
                          <a:latin typeface="inherit"/>
                        </a:rPr>
                        <a:t>17 (SNP), 17 (INDEL), 10 (CNV)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244880">
                <a:tc>
                  <a:txBody>
                    <a:bodyPr/>
                    <a:lstStyle/>
                    <a:p>
                      <a:pPr algn="l" fontAlgn="base"/>
                      <a:r>
                        <a:rPr lang="en-GB" sz="1000">
                          <a:effectLst/>
                          <a:latin typeface="inherit"/>
                        </a:rPr>
                        <a:t>VARIANT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web interface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VCF, GFF2, BED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web report, 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26 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r h="583946">
                <a:tc>
                  <a:txBody>
                    <a:bodyPr/>
                    <a:lstStyle/>
                    <a:p>
                      <a:pPr algn="l" fontAlgn="base"/>
                      <a:r>
                        <a:rPr lang="en-GB" sz="1000">
                          <a:effectLst/>
                          <a:latin typeface="inherit"/>
                        </a:rPr>
                        <a:t>VEP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Lin, web interface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fr-FR" sz="1000" dirty="0">
                          <a:effectLst/>
                          <a:latin typeface="inherit"/>
                        </a:rPr>
                        <a:t>VCF, </a:t>
                      </a:r>
                      <a:r>
                        <a:rPr lang="fr-FR" sz="1000" dirty="0" err="1">
                          <a:effectLst/>
                          <a:latin typeface="inherit"/>
                        </a:rPr>
                        <a:t>pileup</a:t>
                      </a:r>
                      <a:r>
                        <a:rPr lang="fr-FR" sz="1000" dirty="0">
                          <a:effectLst/>
                          <a:latin typeface="inherit"/>
                        </a:rPr>
                        <a:t>, HGVS, TXT, variant </a:t>
                      </a:r>
                      <a:r>
                        <a:rPr lang="fr-FR" sz="1000" dirty="0" err="1">
                          <a:effectLst/>
                          <a:latin typeface="inherit"/>
                        </a:rPr>
                        <a:t>identifiers</a:t>
                      </a:r>
                      <a:r>
                        <a:rPr lang="fr-FR" sz="1000" dirty="0">
                          <a:effectLst/>
                          <a:latin typeface="inherit"/>
                        </a:rPr>
                        <a: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TXT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No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Limited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28 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a:effectLst/>
                          <a:latin typeface="inherit"/>
                        </a:rPr>
                        <a:t>Yes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c>
                  <a:txBody>
                    <a:bodyPr/>
                    <a:lstStyle/>
                    <a:p>
                      <a:pPr algn="l" fontAlgn="base"/>
                      <a:r>
                        <a:rPr lang="en-GB" sz="1000" dirty="0" err="1">
                          <a:effectLst/>
                          <a:latin typeface="inherit"/>
                        </a:rPr>
                        <a:t>Condel</a:t>
                      </a:r>
                      <a:r>
                        <a:rPr lang="en-GB" sz="1000" dirty="0">
                          <a:effectLst/>
                          <a:latin typeface="inherit"/>
                        </a:rPr>
                        <a:t>, </a:t>
                      </a:r>
                      <a:r>
                        <a:rPr lang="en-GB" sz="1000" dirty="0" err="1">
                          <a:effectLst/>
                          <a:latin typeface="inherit"/>
                        </a:rPr>
                        <a:t>PolyPhen</a:t>
                      </a:r>
                      <a:r>
                        <a:rPr lang="en-GB" sz="1000" dirty="0">
                          <a:effectLst/>
                          <a:latin typeface="inherit"/>
                        </a:rPr>
                        <a:t>, SIFT </a:t>
                      </a:r>
                    </a:p>
                  </a:txBody>
                  <a:tcPr marL="18837" marR="18837" marT="9418" marB="9418" anchor="ctr">
                    <a:lnL>
                      <a:noFill/>
                    </a:lnL>
                    <a:lnR>
                      <a:noFill/>
                    </a:lnR>
                    <a:lnT w="4763" cap="flat" cmpd="sng" algn="ctr">
                      <a:solidFill>
                        <a:srgbClr val="CFD5E4"/>
                      </a:solidFill>
                      <a:prstDash val="solid"/>
                      <a:round/>
                      <a:headEnd type="none" w="med" len="med"/>
                      <a:tailEnd type="none" w="med" len="med"/>
                    </a:lnT>
                    <a:lnB w="4763" cap="flat" cmpd="sng" algn="ctr">
                      <a:solidFill>
                        <a:srgbClr val="CFD5E4"/>
                      </a:solidFill>
                      <a:prstDash val="solid"/>
                      <a:round/>
                      <a:headEnd type="none" w="med" len="med"/>
                      <a:tailEnd type="none" w="med" len="med"/>
                    </a:lnB>
                    <a:solidFill>
                      <a:srgbClr val="FFFFFF"/>
                    </a:solidFill>
                  </a:tcPr>
                </a:tc>
              </a:tr>
            </a:tbl>
          </a:graphicData>
        </a:graphic>
      </p:graphicFrame>
      <p:sp>
        <p:nvSpPr>
          <p:cNvPr id="5" name="TextBox 4"/>
          <p:cNvSpPr txBox="1"/>
          <p:nvPr/>
        </p:nvSpPr>
        <p:spPr>
          <a:xfrm>
            <a:off x="9493555" y="6494047"/>
            <a:ext cx="2566087" cy="276999"/>
          </a:xfrm>
          <a:prstGeom prst="rect">
            <a:avLst/>
          </a:prstGeom>
          <a:noFill/>
        </p:spPr>
        <p:txBody>
          <a:bodyPr wrap="none" rtlCol="0">
            <a:spAutoFit/>
          </a:bodyPr>
          <a:lstStyle/>
          <a:p>
            <a:r>
              <a:rPr lang="en-GB" sz="1200" dirty="0"/>
              <a:t>Brief </a:t>
            </a:r>
            <a:r>
              <a:rPr lang="en-GB" sz="1200" dirty="0" err="1"/>
              <a:t>Bioinform</a:t>
            </a:r>
            <a:r>
              <a:rPr lang="en-GB" sz="1200" dirty="0"/>
              <a:t> (2013) 15 (2): 256-278</a:t>
            </a:r>
          </a:p>
        </p:txBody>
      </p:sp>
    </p:spTree>
    <p:extLst>
      <p:ext uri="{BB962C8B-B14F-4D97-AF65-F5344CB8AC3E}">
        <p14:creationId xmlns:p14="http://schemas.microsoft.com/office/powerpoint/2010/main" val="6460043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Variant Effect Predictor</a:t>
            </a:r>
            <a:endParaRPr lang="en-GB" dirty="0"/>
          </a:p>
        </p:txBody>
      </p:sp>
      <p:sp>
        <p:nvSpPr>
          <p:cNvPr id="3" name="Content Placeholder 2"/>
          <p:cNvSpPr>
            <a:spLocks noGrp="1"/>
          </p:cNvSpPr>
          <p:nvPr>
            <p:ph idx="1"/>
          </p:nvPr>
        </p:nvSpPr>
        <p:spPr/>
        <p:txBody>
          <a:bodyPr>
            <a:normAutofit lnSpcReduction="10000"/>
          </a:bodyPr>
          <a:lstStyle/>
          <a:p>
            <a:r>
              <a:rPr lang="en-GB" dirty="0" smtClean="0"/>
              <a:t>Supports the large number of species in </a:t>
            </a:r>
            <a:r>
              <a:rPr lang="en-GB" dirty="0" err="1" smtClean="0"/>
              <a:t>Ensembl</a:t>
            </a:r>
            <a:endParaRPr lang="en-GB" dirty="0" smtClean="0"/>
          </a:p>
          <a:p>
            <a:r>
              <a:rPr lang="en-GB" dirty="0" smtClean="0"/>
              <a:t>Can input and output VCF files (as well as other formats)</a:t>
            </a:r>
          </a:p>
          <a:p>
            <a:r>
              <a:rPr lang="en-GB" dirty="0" smtClean="0"/>
              <a:t>As well as variant consequences can annotate transcription factor binding sites (TFBS) and provide evolutionary (e.g. SIFT) scores</a:t>
            </a:r>
          </a:p>
          <a:p>
            <a:endParaRPr lang="en-GB" dirty="0"/>
          </a:p>
          <a:p>
            <a:r>
              <a:rPr lang="en-GB" dirty="0" smtClean="0"/>
              <a:t>For human data can add further annotations such as population allele frequencies</a:t>
            </a:r>
          </a:p>
          <a:p>
            <a:endParaRPr lang="en-GB" dirty="0"/>
          </a:p>
          <a:p>
            <a:r>
              <a:rPr lang="en-GB" b="1" dirty="0" smtClean="0"/>
              <a:t>Runs in four modes</a:t>
            </a:r>
            <a:r>
              <a:rPr lang="en-GB" dirty="0" smtClean="0"/>
              <a:t>: web portal, REST API, command line (online) and command line (offline)</a:t>
            </a:r>
          </a:p>
        </p:txBody>
      </p:sp>
    </p:spTree>
    <p:extLst>
      <p:ext uri="{BB962C8B-B14F-4D97-AF65-F5344CB8AC3E}">
        <p14:creationId xmlns:p14="http://schemas.microsoft.com/office/powerpoint/2010/main" val="424381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VEP – Using online site</a:t>
            </a:r>
            <a:endParaRPr lang="en-GB" dirty="0"/>
          </a:p>
        </p:txBody>
      </p:sp>
      <p:pic>
        <p:nvPicPr>
          <p:cNvPr id="4" name="Picture 3"/>
          <p:cNvPicPr>
            <a:picLocks noChangeAspect="1"/>
          </p:cNvPicPr>
          <p:nvPr/>
        </p:nvPicPr>
        <p:blipFill>
          <a:blip r:embed="rId2"/>
          <a:stretch>
            <a:fillRect/>
          </a:stretch>
        </p:blipFill>
        <p:spPr>
          <a:xfrm>
            <a:off x="838200" y="1478370"/>
            <a:ext cx="6094631" cy="5212513"/>
          </a:xfrm>
          <a:prstGeom prst="rect">
            <a:avLst/>
          </a:prstGeom>
        </p:spPr>
      </p:pic>
      <p:sp>
        <p:nvSpPr>
          <p:cNvPr id="5" name="TextBox 4"/>
          <p:cNvSpPr txBox="1"/>
          <p:nvPr/>
        </p:nvSpPr>
        <p:spPr>
          <a:xfrm>
            <a:off x="7244019" y="2244934"/>
            <a:ext cx="4643182" cy="2893100"/>
          </a:xfrm>
          <a:prstGeom prst="rect">
            <a:avLst/>
          </a:prstGeom>
          <a:noFill/>
        </p:spPr>
        <p:txBody>
          <a:bodyPr wrap="square" rtlCol="0">
            <a:spAutoFit/>
          </a:bodyPr>
          <a:lstStyle/>
          <a:p>
            <a:r>
              <a:rPr lang="en-GB" sz="2600" dirty="0"/>
              <a:t>http://www.ensembl.org/Tools/VEP</a:t>
            </a:r>
            <a:endParaRPr lang="en-GB" sz="2600" dirty="0" smtClean="0"/>
          </a:p>
          <a:p>
            <a:endParaRPr lang="en-GB" sz="2600" dirty="0"/>
          </a:p>
          <a:p>
            <a:endParaRPr lang="en-GB" sz="2600" dirty="0" smtClean="0"/>
          </a:p>
          <a:p>
            <a:pPr marL="457200" indent="-457200">
              <a:buFont typeface="Arial" panose="020B0604020202020204" pitchFamily="34" charset="0"/>
              <a:buChar char="•"/>
            </a:pPr>
            <a:r>
              <a:rPr lang="en-GB" sz="2600" dirty="0" smtClean="0"/>
              <a:t>Good if just have a small number of variants to annotate</a:t>
            </a:r>
            <a:endParaRPr lang="en-GB" sz="2600" dirty="0"/>
          </a:p>
        </p:txBody>
      </p:sp>
    </p:spTree>
    <p:extLst>
      <p:ext uri="{BB962C8B-B14F-4D97-AF65-F5344CB8AC3E}">
        <p14:creationId xmlns:p14="http://schemas.microsoft.com/office/powerpoint/2010/main" val="1027876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bc.co.uk/staticarchive/1fbfc092849ed1a787667d10d02786370520cceb.gif"/>
          <p:cNvPicPr>
            <a:picLocks noChangeAspect="1" noChangeArrowheads="1"/>
          </p:cNvPicPr>
          <p:nvPr/>
        </p:nvPicPr>
        <p:blipFill rotWithShape="1">
          <a:blip r:embed="rId2">
            <a:extLst>
              <a:ext uri="{28A0092B-C50C-407E-A947-70E740481C1C}">
                <a14:useLocalDpi xmlns:a14="http://schemas.microsoft.com/office/drawing/2010/main" val="0"/>
              </a:ext>
            </a:extLst>
          </a:blip>
          <a:srcRect t="19399" r="40635" b="17105"/>
          <a:stretch/>
        </p:blipFill>
        <p:spPr bwMode="auto">
          <a:xfrm>
            <a:off x="1636687" y="2272349"/>
            <a:ext cx="4554649" cy="2301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bbc.co.uk/staticarchive/1fbfc092849ed1a787667d10d02786370520cceb.gif"/>
          <p:cNvPicPr>
            <a:picLocks noChangeAspect="1" noChangeArrowheads="1"/>
          </p:cNvPicPr>
          <p:nvPr/>
        </p:nvPicPr>
        <p:blipFill rotWithShape="1">
          <a:blip r:embed="rId2">
            <a:extLst>
              <a:ext uri="{28A0092B-C50C-407E-A947-70E740481C1C}">
                <a14:useLocalDpi xmlns:a14="http://schemas.microsoft.com/office/drawing/2010/main" val="0"/>
              </a:ext>
            </a:extLst>
          </a:blip>
          <a:srcRect l="18713" t="19399" r="74150" b="17643"/>
          <a:stretch/>
        </p:blipFill>
        <p:spPr bwMode="auto">
          <a:xfrm>
            <a:off x="306216" y="2291842"/>
            <a:ext cx="547577" cy="2282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2077039">
            <a:off x="3018231" y="5179757"/>
            <a:ext cx="2955937" cy="369332"/>
          </a:xfrm>
          <a:prstGeom prst="rect">
            <a:avLst/>
          </a:prstGeom>
          <a:noFill/>
        </p:spPr>
        <p:txBody>
          <a:bodyPr wrap="none" rtlCol="0">
            <a:spAutoFit/>
          </a:bodyPr>
          <a:lstStyle/>
          <a:p>
            <a:r>
              <a:rPr lang="en-GB" dirty="0" smtClean="0"/>
              <a:t>Individual 1 A/C heterozygote</a:t>
            </a:r>
            <a:endParaRPr lang="en-GB" dirty="0"/>
          </a:p>
        </p:txBody>
      </p:sp>
      <p:sp>
        <p:nvSpPr>
          <p:cNvPr id="7" name="TextBox 6"/>
          <p:cNvSpPr txBox="1"/>
          <p:nvPr/>
        </p:nvSpPr>
        <p:spPr>
          <a:xfrm rot="2077039">
            <a:off x="463932" y="5295539"/>
            <a:ext cx="2415085" cy="369332"/>
          </a:xfrm>
          <a:prstGeom prst="rect">
            <a:avLst/>
          </a:prstGeom>
          <a:noFill/>
        </p:spPr>
        <p:txBody>
          <a:bodyPr wrap="none" rtlCol="0">
            <a:spAutoFit/>
          </a:bodyPr>
          <a:lstStyle/>
          <a:p>
            <a:r>
              <a:rPr lang="en-GB" dirty="0" smtClean="0"/>
              <a:t>Reference chromosome</a:t>
            </a:r>
            <a:endParaRPr lang="en-GB" dirty="0"/>
          </a:p>
        </p:txBody>
      </p:sp>
      <p:sp>
        <p:nvSpPr>
          <p:cNvPr id="8" name="TextBox 7"/>
          <p:cNvSpPr txBox="1"/>
          <p:nvPr/>
        </p:nvSpPr>
        <p:spPr>
          <a:xfrm rot="2077039">
            <a:off x="5161072" y="5223806"/>
            <a:ext cx="2872005" cy="369332"/>
          </a:xfrm>
          <a:prstGeom prst="rect">
            <a:avLst/>
          </a:prstGeom>
          <a:noFill/>
        </p:spPr>
        <p:txBody>
          <a:bodyPr wrap="none" rtlCol="0">
            <a:spAutoFit/>
          </a:bodyPr>
          <a:lstStyle/>
          <a:p>
            <a:r>
              <a:rPr lang="en-GB" dirty="0" smtClean="0"/>
              <a:t>Individual 2 C/C homozygote</a:t>
            </a:r>
            <a:endParaRPr lang="en-GB" dirty="0"/>
          </a:p>
        </p:txBody>
      </p:sp>
      <p:sp>
        <p:nvSpPr>
          <p:cNvPr id="3" name="TextBox 2"/>
          <p:cNvSpPr txBox="1"/>
          <p:nvPr/>
        </p:nvSpPr>
        <p:spPr>
          <a:xfrm>
            <a:off x="198639" y="2327381"/>
            <a:ext cx="215153" cy="2246769"/>
          </a:xfrm>
          <a:prstGeom prst="rect">
            <a:avLst/>
          </a:prstGeom>
          <a:noFill/>
        </p:spPr>
        <p:txBody>
          <a:bodyPr wrap="square" rtlCol="0">
            <a:spAutoFit/>
          </a:bodyPr>
          <a:lstStyle/>
          <a:p>
            <a:r>
              <a:rPr lang="en-GB" sz="1400" dirty="0" smtClean="0"/>
              <a:t>A</a:t>
            </a:r>
          </a:p>
          <a:p>
            <a:r>
              <a:rPr lang="en-GB" sz="1400" dirty="0" smtClean="0"/>
              <a:t>T</a:t>
            </a:r>
          </a:p>
          <a:p>
            <a:r>
              <a:rPr lang="en-GB" sz="1400" b="1" dirty="0" smtClean="0"/>
              <a:t>A</a:t>
            </a:r>
          </a:p>
          <a:p>
            <a:r>
              <a:rPr lang="en-GB" sz="1400" dirty="0" smtClean="0"/>
              <a:t>C</a:t>
            </a:r>
          </a:p>
          <a:p>
            <a:r>
              <a:rPr lang="en-GB" sz="1400" dirty="0" smtClean="0"/>
              <a:t>G</a:t>
            </a:r>
          </a:p>
          <a:p>
            <a:r>
              <a:rPr lang="en-GB" sz="1400" dirty="0" smtClean="0"/>
              <a:t>A</a:t>
            </a:r>
          </a:p>
          <a:p>
            <a:r>
              <a:rPr lang="en-GB" sz="1400" dirty="0" smtClean="0"/>
              <a:t>T</a:t>
            </a:r>
          </a:p>
          <a:p>
            <a:r>
              <a:rPr lang="en-GB" sz="1400" dirty="0" smtClean="0"/>
              <a:t>C</a:t>
            </a:r>
          </a:p>
          <a:p>
            <a:r>
              <a:rPr lang="en-GB" sz="1400" dirty="0" smtClean="0"/>
              <a:t>T</a:t>
            </a:r>
          </a:p>
          <a:p>
            <a:r>
              <a:rPr lang="en-GB" sz="1400" dirty="0"/>
              <a:t>C</a:t>
            </a:r>
          </a:p>
        </p:txBody>
      </p:sp>
      <p:sp>
        <p:nvSpPr>
          <p:cNvPr id="10" name="TextBox 9"/>
          <p:cNvSpPr txBox="1"/>
          <p:nvPr/>
        </p:nvSpPr>
        <p:spPr>
          <a:xfrm>
            <a:off x="2962395" y="2320986"/>
            <a:ext cx="215153" cy="2246769"/>
          </a:xfrm>
          <a:prstGeom prst="rect">
            <a:avLst/>
          </a:prstGeom>
          <a:noFill/>
        </p:spPr>
        <p:txBody>
          <a:bodyPr wrap="square" rtlCol="0">
            <a:spAutoFit/>
          </a:bodyPr>
          <a:lstStyle/>
          <a:p>
            <a:r>
              <a:rPr lang="en-GB" sz="1400" dirty="0" smtClean="0"/>
              <a:t>A</a:t>
            </a:r>
          </a:p>
          <a:p>
            <a:r>
              <a:rPr lang="en-GB" sz="1400" dirty="0" smtClean="0"/>
              <a:t>T</a:t>
            </a:r>
          </a:p>
          <a:p>
            <a:r>
              <a:rPr lang="en-GB" sz="1400" b="1" dirty="0" smtClean="0"/>
              <a:t>A</a:t>
            </a:r>
          </a:p>
          <a:p>
            <a:r>
              <a:rPr lang="en-GB" sz="1400" dirty="0" smtClean="0"/>
              <a:t>C</a:t>
            </a:r>
          </a:p>
          <a:p>
            <a:r>
              <a:rPr lang="en-GB" sz="1400" dirty="0" smtClean="0"/>
              <a:t>G</a:t>
            </a:r>
          </a:p>
          <a:p>
            <a:r>
              <a:rPr lang="en-GB" sz="1400" dirty="0" smtClean="0"/>
              <a:t>A</a:t>
            </a:r>
          </a:p>
          <a:p>
            <a:r>
              <a:rPr lang="en-GB" sz="1400" dirty="0" smtClean="0"/>
              <a:t>T</a:t>
            </a:r>
          </a:p>
          <a:p>
            <a:r>
              <a:rPr lang="en-GB" sz="1400" dirty="0" smtClean="0"/>
              <a:t>C</a:t>
            </a:r>
          </a:p>
          <a:p>
            <a:r>
              <a:rPr lang="en-GB" sz="1400" dirty="0" smtClean="0"/>
              <a:t>T</a:t>
            </a:r>
          </a:p>
          <a:p>
            <a:r>
              <a:rPr lang="en-GB" sz="1400" dirty="0"/>
              <a:t>C</a:t>
            </a:r>
          </a:p>
        </p:txBody>
      </p:sp>
      <p:sp>
        <p:nvSpPr>
          <p:cNvPr id="11" name="TextBox 10"/>
          <p:cNvSpPr txBox="1"/>
          <p:nvPr/>
        </p:nvSpPr>
        <p:spPr>
          <a:xfrm>
            <a:off x="4064888" y="2327381"/>
            <a:ext cx="215153" cy="2246769"/>
          </a:xfrm>
          <a:prstGeom prst="rect">
            <a:avLst/>
          </a:prstGeom>
          <a:noFill/>
        </p:spPr>
        <p:txBody>
          <a:bodyPr wrap="square" rtlCol="0">
            <a:spAutoFit/>
          </a:bodyPr>
          <a:lstStyle/>
          <a:p>
            <a:r>
              <a:rPr lang="en-GB" sz="1400" dirty="0" smtClean="0"/>
              <a:t>A</a:t>
            </a:r>
          </a:p>
          <a:p>
            <a:r>
              <a:rPr lang="en-GB" sz="1400" dirty="0" smtClean="0"/>
              <a:t>T</a:t>
            </a:r>
          </a:p>
          <a:p>
            <a:r>
              <a:rPr lang="en-GB" sz="1400" b="1" dirty="0" smtClean="0"/>
              <a:t>G</a:t>
            </a:r>
          </a:p>
          <a:p>
            <a:r>
              <a:rPr lang="en-GB" sz="1400" dirty="0" smtClean="0"/>
              <a:t>C</a:t>
            </a:r>
          </a:p>
          <a:p>
            <a:r>
              <a:rPr lang="en-GB" sz="1400" dirty="0" smtClean="0"/>
              <a:t>G</a:t>
            </a:r>
          </a:p>
          <a:p>
            <a:r>
              <a:rPr lang="en-GB" sz="1400" dirty="0" smtClean="0"/>
              <a:t>A</a:t>
            </a:r>
          </a:p>
          <a:p>
            <a:r>
              <a:rPr lang="en-GB" sz="1400" dirty="0" smtClean="0"/>
              <a:t>T</a:t>
            </a:r>
          </a:p>
          <a:p>
            <a:r>
              <a:rPr lang="en-GB" sz="1400" dirty="0" smtClean="0"/>
              <a:t>C</a:t>
            </a:r>
          </a:p>
          <a:p>
            <a:r>
              <a:rPr lang="en-GB" sz="1400" dirty="0" smtClean="0"/>
              <a:t>T</a:t>
            </a:r>
          </a:p>
          <a:p>
            <a:r>
              <a:rPr lang="en-GB" sz="1400" dirty="0"/>
              <a:t>C</a:t>
            </a:r>
          </a:p>
        </p:txBody>
      </p:sp>
      <p:sp>
        <p:nvSpPr>
          <p:cNvPr id="12" name="TextBox 11"/>
          <p:cNvSpPr txBox="1"/>
          <p:nvPr/>
        </p:nvSpPr>
        <p:spPr>
          <a:xfrm>
            <a:off x="4867557" y="2299939"/>
            <a:ext cx="215153" cy="2246769"/>
          </a:xfrm>
          <a:prstGeom prst="rect">
            <a:avLst/>
          </a:prstGeom>
          <a:noFill/>
        </p:spPr>
        <p:txBody>
          <a:bodyPr wrap="square" rtlCol="0">
            <a:spAutoFit/>
          </a:bodyPr>
          <a:lstStyle/>
          <a:p>
            <a:r>
              <a:rPr lang="en-GB" sz="1400" dirty="0" smtClean="0"/>
              <a:t>A</a:t>
            </a:r>
          </a:p>
          <a:p>
            <a:r>
              <a:rPr lang="en-GB" sz="1400" dirty="0" smtClean="0"/>
              <a:t>T</a:t>
            </a:r>
          </a:p>
          <a:p>
            <a:r>
              <a:rPr lang="en-GB" sz="1400" b="1" dirty="0" smtClean="0"/>
              <a:t>G</a:t>
            </a:r>
          </a:p>
          <a:p>
            <a:r>
              <a:rPr lang="en-GB" sz="1400" dirty="0" smtClean="0"/>
              <a:t>C</a:t>
            </a:r>
          </a:p>
          <a:p>
            <a:r>
              <a:rPr lang="en-GB" sz="1400" dirty="0" smtClean="0"/>
              <a:t>G</a:t>
            </a:r>
          </a:p>
          <a:p>
            <a:r>
              <a:rPr lang="en-GB" sz="1400" dirty="0" smtClean="0"/>
              <a:t>A</a:t>
            </a:r>
          </a:p>
          <a:p>
            <a:r>
              <a:rPr lang="en-GB" sz="1400" dirty="0" smtClean="0"/>
              <a:t>T</a:t>
            </a:r>
          </a:p>
          <a:p>
            <a:r>
              <a:rPr lang="en-GB" sz="1400" dirty="0" smtClean="0"/>
              <a:t>C</a:t>
            </a:r>
          </a:p>
          <a:p>
            <a:r>
              <a:rPr lang="en-GB" sz="1400" dirty="0" smtClean="0"/>
              <a:t>T</a:t>
            </a:r>
          </a:p>
          <a:p>
            <a:r>
              <a:rPr lang="en-GB" sz="1400" dirty="0"/>
              <a:t>C</a:t>
            </a:r>
          </a:p>
        </p:txBody>
      </p:sp>
      <p:sp>
        <p:nvSpPr>
          <p:cNvPr id="13" name="TextBox 12"/>
          <p:cNvSpPr txBox="1"/>
          <p:nvPr/>
        </p:nvSpPr>
        <p:spPr>
          <a:xfrm>
            <a:off x="5894186" y="2309685"/>
            <a:ext cx="215153" cy="2246769"/>
          </a:xfrm>
          <a:prstGeom prst="rect">
            <a:avLst/>
          </a:prstGeom>
          <a:noFill/>
        </p:spPr>
        <p:txBody>
          <a:bodyPr wrap="square" rtlCol="0">
            <a:spAutoFit/>
          </a:bodyPr>
          <a:lstStyle/>
          <a:p>
            <a:r>
              <a:rPr lang="en-GB" sz="1400" dirty="0" smtClean="0"/>
              <a:t>A</a:t>
            </a:r>
          </a:p>
          <a:p>
            <a:r>
              <a:rPr lang="en-GB" sz="1400" dirty="0" smtClean="0"/>
              <a:t>T</a:t>
            </a:r>
          </a:p>
          <a:p>
            <a:r>
              <a:rPr lang="en-GB" sz="1400" b="1" dirty="0" smtClean="0"/>
              <a:t>G</a:t>
            </a:r>
          </a:p>
          <a:p>
            <a:r>
              <a:rPr lang="en-GB" sz="1400" dirty="0" smtClean="0"/>
              <a:t>C</a:t>
            </a:r>
          </a:p>
          <a:p>
            <a:r>
              <a:rPr lang="en-GB" sz="1400" dirty="0" smtClean="0"/>
              <a:t>G</a:t>
            </a:r>
          </a:p>
          <a:p>
            <a:r>
              <a:rPr lang="en-GB" sz="1400" dirty="0" smtClean="0"/>
              <a:t>A</a:t>
            </a:r>
          </a:p>
          <a:p>
            <a:r>
              <a:rPr lang="en-GB" sz="1400" dirty="0" smtClean="0"/>
              <a:t>T</a:t>
            </a:r>
          </a:p>
          <a:p>
            <a:r>
              <a:rPr lang="en-GB" sz="1400" dirty="0" smtClean="0"/>
              <a:t>C</a:t>
            </a:r>
          </a:p>
          <a:p>
            <a:r>
              <a:rPr lang="en-GB" sz="1400" dirty="0" smtClean="0"/>
              <a:t>T</a:t>
            </a:r>
          </a:p>
          <a:p>
            <a:r>
              <a:rPr lang="en-GB" sz="1400" dirty="0"/>
              <a:t>C</a:t>
            </a:r>
          </a:p>
        </p:txBody>
      </p:sp>
      <p:sp>
        <p:nvSpPr>
          <p:cNvPr id="14" name="Title 1"/>
          <p:cNvSpPr>
            <a:spLocks noGrp="1"/>
          </p:cNvSpPr>
          <p:nvPr>
            <p:ph type="title"/>
          </p:nvPr>
        </p:nvSpPr>
        <p:spPr>
          <a:xfrm>
            <a:off x="241151" y="128457"/>
            <a:ext cx="10515600" cy="1325563"/>
          </a:xfrm>
        </p:spPr>
        <p:txBody>
          <a:bodyPr/>
          <a:lstStyle/>
          <a:p>
            <a:r>
              <a:rPr lang="en-GB" dirty="0" smtClean="0"/>
              <a:t>Variants called relative to a haploid reference</a:t>
            </a:r>
            <a:endParaRPr lang="en-GB" dirty="0"/>
          </a:p>
        </p:txBody>
      </p:sp>
      <p:sp>
        <p:nvSpPr>
          <p:cNvPr id="6" name="TextBox 5"/>
          <p:cNvSpPr txBox="1"/>
          <p:nvPr/>
        </p:nvSpPr>
        <p:spPr>
          <a:xfrm>
            <a:off x="513471" y="1519311"/>
            <a:ext cx="4151714" cy="369332"/>
          </a:xfrm>
          <a:prstGeom prst="rect">
            <a:avLst/>
          </a:prstGeom>
          <a:noFill/>
        </p:spPr>
        <p:txBody>
          <a:bodyPr wrap="none" rtlCol="0">
            <a:spAutoFit/>
          </a:bodyPr>
          <a:lstStyle/>
          <a:p>
            <a:r>
              <a:rPr lang="en-GB" dirty="0" smtClean="0"/>
              <a:t>However humans and livestock are diploid</a:t>
            </a:r>
            <a:endParaRPr lang="en-GB"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770" y="2590334"/>
            <a:ext cx="5412872" cy="1569733"/>
          </a:xfrm>
          <a:prstGeom prst="rect">
            <a:avLst/>
          </a:prstGeom>
        </p:spPr>
      </p:pic>
      <p:cxnSp>
        <p:nvCxnSpPr>
          <p:cNvPr id="16" name="Curved Connector 15"/>
          <p:cNvCxnSpPr>
            <a:stCxn id="5" idx="0"/>
          </p:cNvCxnSpPr>
          <p:nvPr/>
        </p:nvCxnSpPr>
        <p:spPr>
          <a:xfrm rot="16200000" flipH="1">
            <a:off x="3389577" y="-517731"/>
            <a:ext cx="434623" cy="6053768"/>
          </a:xfrm>
          <a:prstGeom prst="curvedConnector4">
            <a:avLst>
              <a:gd name="adj1" fmla="val -52597"/>
              <a:gd name="adj2" fmla="val 97459"/>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37015" y="4718092"/>
            <a:ext cx="3970382" cy="646331"/>
          </a:xfrm>
          <a:prstGeom prst="rect">
            <a:avLst/>
          </a:prstGeom>
          <a:noFill/>
        </p:spPr>
        <p:txBody>
          <a:bodyPr wrap="none" rtlCol="0">
            <a:spAutoFit/>
          </a:bodyPr>
          <a:lstStyle/>
          <a:p>
            <a:pPr algn="ctr"/>
            <a:r>
              <a:rPr lang="en-GB" dirty="0" smtClean="0"/>
              <a:t>Reference is A at position</a:t>
            </a:r>
          </a:p>
          <a:p>
            <a:pPr algn="ctr"/>
            <a:r>
              <a:rPr lang="en-GB" dirty="0" smtClean="0"/>
              <a:t>But some reads carry an A and some a G</a:t>
            </a:r>
            <a:endParaRPr lang="en-GB" dirty="0"/>
          </a:p>
        </p:txBody>
      </p:sp>
      <p:cxnSp>
        <p:nvCxnSpPr>
          <p:cNvPr id="21" name="Straight Arrow Connector 20"/>
          <p:cNvCxnSpPr>
            <a:stCxn id="19" idx="0"/>
          </p:cNvCxnSpPr>
          <p:nvPr/>
        </p:nvCxnSpPr>
        <p:spPr>
          <a:xfrm flipH="1" flipV="1">
            <a:off x="9347982" y="4227957"/>
            <a:ext cx="74224" cy="49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4126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5363"/>
            <a:ext cx="10515600" cy="1325563"/>
          </a:xfrm>
        </p:spPr>
        <p:txBody>
          <a:bodyPr/>
          <a:lstStyle/>
          <a:p>
            <a:r>
              <a:rPr lang="en-GB" dirty="0" smtClean="0"/>
              <a:t>VEP – Using </a:t>
            </a:r>
            <a:r>
              <a:rPr lang="en-GB" dirty="0" err="1" smtClean="0"/>
              <a:t>Ensembl</a:t>
            </a:r>
            <a:r>
              <a:rPr lang="en-GB" dirty="0" smtClean="0"/>
              <a:t> REST API</a:t>
            </a:r>
            <a:endParaRPr lang="en-GB" dirty="0"/>
          </a:p>
        </p:txBody>
      </p:sp>
      <p:sp>
        <p:nvSpPr>
          <p:cNvPr id="3" name="Content Placeholder 2"/>
          <p:cNvSpPr>
            <a:spLocks noGrp="1"/>
          </p:cNvSpPr>
          <p:nvPr>
            <p:ph idx="1"/>
          </p:nvPr>
        </p:nvSpPr>
        <p:spPr>
          <a:xfrm>
            <a:off x="838200" y="1034937"/>
            <a:ext cx="10515600" cy="4351338"/>
          </a:xfrm>
        </p:spPr>
        <p:txBody>
          <a:bodyPr/>
          <a:lstStyle/>
          <a:p>
            <a:r>
              <a:rPr lang="en-GB" dirty="0" smtClean="0"/>
              <a:t>Allows variant annotation from scripts in various programming languages</a:t>
            </a:r>
          </a:p>
          <a:p>
            <a:r>
              <a:rPr lang="en-GB" dirty="0" smtClean="0"/>
              <a:t>URL based</a:t>
            </a:r>
          </a:p>
          <a:p>
            <a:r>
              <a:rPr lang="en-GB" dirty="0" smtClean="0"/>
              <a:t>Can return XML/</a:t>
            </a:r>
            <a:r>
              <a:rPr lang="en-GB" dirty="0" err="1" smtClean="0"/>
              <a:t>Json</a:t>
            </a:r>
            <a:r>
              <a:rPr lang="en-GB" dirty="0" smtClean="0"/>
              <a:t> formatted data</a:t>
            </a:r>
            <a:endParaRPr lang="en-GB" dirty="0"/>
          </a:p>
        </p:txBody>
      </p:sp>
      <p:sp>
        <p:nvSpPr>
          <p:cNvPr id="4" name="Rectangle 3"/>
          <p:cNvSpPr/>
          <p:nvPr/>
        </p:nvSpPr>
        <p:spPr>
          <a:xfrm>
            <a:off x="7115287" y="2602457"/>
            <a:ext cx="4238513" cy="3939540"/>
          </a:xfrm>
          <a:prstGeom prst="rect">
            <a:avLst/>
          </a:prstGeom>
        </p:spPr>
        <p:txBody>
          <a:bodyPr wrap="square">
            <a:spAutoFit/>
          </a:bodyPr>
          <a:lstStyle/>
          <a:p>
            <a:pPr>
              <a:buFont typeface="+mj-lt"/>
              <a:buAutoNum type="arabicPeriod"/>
            </a:pPr>
            <a:r>
              <a:rPr lang="en-GB" sz="1000" dirty="0">
                <a:solidFill>
                  <a:srgbClr val="000088"/>
                </a:solidFill>
                <a:latin typeface="Monaco"/>
              </a:rPr>
              <a:t>use</a:t>
            </a:r>
            <a:r>
              <a:rPr lang="en-GB" sz="1000" dirty="0">
                <a:solidFill>
                  <a:srgbClr val="000000"/>
                </a:solidFill>
                <a:latin typeface="Monaco"/>
              </a:rPr>
              <a:t> strict</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use</a:t>
            </a:r>
            <a:r>
              <a:rPr lang="en-GB" sz="1000" dirty="0">
                <a:solidFill>
                  <a:srgbClr val="000000"/>
                </a:solidFill>
                <a:latin typeface="Monaco"/>
              </a:rPr>
              <a:t> warnings</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use</a:t>
            </a:r>
            <a:r>
              <a:rPr lang="en-GB" sz="1000" dirty="0">
                <a:solidFill>
                  <a:srgbClr val="000000"/>
                </a:solidFill>
                <a:latin typeface="Monaco"/>
              </a:rPr>
              <a:t> HTTP</a:t>
            </a:r>
            <a:r>
              <a:rPr lang="en-GB" sz="1000" dirty="0">
                <a:solidFill>
                  <a:srgbClr val="666600"/>
                </a:solidFill>
                <a:latin typeface="Monaco"/>
              </a:rPr>
              <a:t>::</a:t>
            </a:r>
            <a:r>
              <a:rPr lang="en-GB" sz="1000" dirty="0">
                <a:solidFill>
                  <a:srgbClr val="660066"/>
                </a:solidFill>
                <a:latin typeface="Monaco"/>
              </a:rPr>
              <a:t>Tiny</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my</a:t>
            </a:r>
            <a:r>
              <a:rPr lang="en-GB" sz="1000" dirty="0">
                <a:solidFill>
                  <a:srgbClr val="000000"/>
                </a:solidFill>
                <a:latin typeface="Monaco"/>
              </a:rPr>
              <a:t> $http </a:t>
            </a:r>
            <a:r>
              <a:rPr lang="en-GB" sz="1000" dirty="0">
                <a:solidFill>
                  <a:srgbClr val="666600"/>
                </a:solidFill>
                <a:latin typeface="Monaco"/>
              </a:rPr>
              <a:t>=</a:t>
            </a:r>
            <a:r>
              <a:rPr lang="en-GB" sz="1000" dirty="0">
                <a:solidFill>
                  <a:srgbClr val="000000"/>
                </a:solidFill>
                <a:latin typeface="Monaco"/>
              </a:rPr>
              <a:t> HTTP</a:t>
            </a:r>
            <a:r>
              <a:rPr lang="en-GB" sz="1000" dirty="0">
                <a:solidFill>
                  <a:srgbClr val="666600"/>
                </a:solidFill>
                <a:latin typeface="Monaco"/>
              </a:rPr>
              <a:t>::</a:t>
            </a:r>
            <a:r>
              <a:rPr lang="en-GB" sz="1000" dirty="0">
                <a:solidFill>
                  <a:srgbClr val="660066"/>
                </a:solidFill>
                <a:latin typeface="Monaco"/>
              </a:rPr>
              <a:t>Tiny</a:t>
            </a:r>
            <a:r>
              <a:rPr lang="en-GB" sz="1000" dirty="0">
                <a:solidFill>
                  <a:srgbClr val="666600"/>
                </a:solidFill>
                <a:latin typeface="Monaco"/>
              </a:rPr>
              <a:t>-&gt;</a:t>
            </a:r>
            <a:r>
              <a:rPr lang="en-GB" sz="1000" dirty="0">
                <a:solidFill>
                  <a:srgbClr val="000088"/>
                </a:solidFill>
                <a:latin typeface="Monaco"/>
              </a:rPr>
              <a:t>new</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my</a:t>
            </a:r>
            <a:r>
              <a:rPr lang="en-GB" sz="1000" dirty="0">
                <a:solidFill>
                  <a:srgbClr val="000000"/>
                </a:solidFill>
                <a:latin typeface="Monaco"/>
              </a:rPr>
              <a:t> $server </a:t>
            </a:r>
            <a:r>
              <a:rPr lang="en-GB" sz="1000" dirty="0">
                <a:solidFill>
                  <a:srgbClr val="666600"/>
                </a:solidFill>
                <a:latin typeface="Monaco"/>
              </a:rPr>
              <a:t>=</a:t>
            </a:r>
            <a:r>
              <a:rPr lang="en-GB" sz="1000" dirty="0">
                <a:solidFill>
                  <a:srgbClr val="000000"/>
                </a:solidFill>
                <a:latin typeface="Monaco"/>
              </a:rPr>
              <a:t> </a:t>
            </a:r>
            <a:r>
              <a:rPr lang="en-GB" sz="1000" dirty="0">
                <a:solidFill>
                  <a:srgbClr val="008800"/>
                </a:solidFill>
                <a:latin typeface="Monaco"/>
              </a:rPr>
              <a:t>'https://rest.ensembl.org'</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my</a:t>
            </a:r>
            <a:r>
              <a:rPr lang="en-GB" sz="1000" dirty="0">
                <a:solidFill>
                  <a:srgbClr val="000000"/>
                </a:solidFill>
                <a:latin typeface="Monaco"/>
              </a:rPr>
              <a:t> $</a:t>
            </a:r>
            <a:r>
              <a:rPr lang="en-GB" sz="1000" dirty="0" err="1">
                <a:solidFill>
                  <a:srgbClr val="000000"/>
                </a:solidFill>
                <a:latin typeface="Monaco"/>
              </a:rPr>
              <a:t>ext</a:t>
            </a:r>
            <a:r>
              <a:rPr lang="en-GB" sz="1000" dirty="0">
                <a:solidFill>
                  <a:srgbClr val="000000"/>
                </a:solidFill>
                <a:latin typeface="Monaco"/>
              </a:rPr>
              <a:t> </a:t>
            </a:r>
            <a:r>
              <a:rPr lang="en-GB" sz="1000" dirty="0">
                <a:solidFill>
                  <a:srgbClr val="666600"/>
                </a:solidFill>
                <a:latin typeface="Monaco"/>
              </a:rPr>
              <a:t>=</a:t>
            </a:r>
            <a:r>
              <a:rPr lang="en-GB" sz="1000" dirty="0">
                <a:solidFill>
                  <a:srgbClr val="000000"/>
                </a:solidFill>
                <a:latin typeface="Monaco"/>
              </a:rPr>
              <a:t> </a:t>
            </a:r>
            <a:r>
              <a:rPr lang="en-GB" sz="1000" dirty="0">
                <a:solidFill>
                  <a:srgbClr val="008800"/>
                </a:solidFill>
                <a:latin typeface="Monaco"/>
              </a:rPr>
              <a:t>'/</a:t>
            </a:r>
            <a:r>
              <a:rPr lang="en-GB" sz="1000" dirty="0" err="1">
                <a:solidFill>
                  <a:srgbClr val="008800"/>
                </a:solidFill>
                <a:latin typeface="Monaco"/>
              </a:rPr>
              <a:t>vep</a:t>
            </a:r>
            <a:r>
              <a:rPr lang="en-GB" sz="1000" dirty="0">
                <a:solidFill>
                  <a:srgbClr val="008800"/>
                </a:solidFill>
                <a:latin typeface="Monaco"/>
              </a:rPr>
              <a:t>/human/region/9:22125503-22125502:1/C?'</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my</a:t>
            </a:r>
            <a:r>
              <a:rPr lang="en-GB" sz="1000" dirty="0">
                <a:solidFill>
                  <a:srgbClr val="000000"/>
                </a:solidFill>
                <a:latin typeface="Monaco"/>
              </a:rPr>
              <a:t> $response </a:t>
            </a:r>
            <a:r>
              <a:rPr lang="en-GB" sz="1000" dirty="0">
                <a:solidFill>
                  <a:srgbClr val="666600"/>
                </a:solidFill>
                <a:latin typeface="Monaco"/>
              </a:rPr>
              <a:t>=</a:t>
            </a:r>
            <a:r>
              <a:rPr lang="en-GB" sz="1000" dirty="0">
                <a:solidFill>
                  <a:srgbClr val="000000"/>
                </a:solidFill>
                <a:latin typeface="Monaco"/>
              </a:rPr>
              <a:t> $http</a:t>
            </a:r>
            <a:r>
              <a:rPr lang="en-GB" sz="1000" dirty="0">
                <a:solidFill>
                  <a:srgbClr val="666600"/>
                </a:solidFill>
                <a:latin typeface="Monaco"/>
              </a:rPr>
              <a:t>-&gt;</a:t>
            </a:r>
            <a:r>
              <a:rPr lang="en-GB" sz="1000" dirty="0">
                <a:solidFill>
                  <a:srgbClr val="000088"/>
                </a:solidFill>
                <a:latin typeface="Monaco"/>
              </a:rPr>
              <a:t>get</a:t>
            </a:r>
            <a:r>
              <a:rPr lang="en-GB" sz="1000" dirty="0">
                <a:solidFill>
                  <a:srgbClr val="666600"/>
                </a:solidFill>
                <a:latin typeface="Monaco"/>
              </a:rPr>
              <a:t>(</a:t>
            </a:r>
            <a:r>
              <a:rPr lang="en-GB" sz="1000" dirty="0">
                <a:solidFill>
                  <a:srgbClr val="000000"/>
                </a:solidFill>
                <a:latin typeface="Monaco"/>
              </a:rPr>
              <a:t>$server</a:t>
            </a:r>
            <a:r>
              <a:rPr lang="en-GB" sz="1000" dirty="0">
                <a:solidFill>
                  <a:srgbClr val="666600"/>
                </a:solidFill>
                <a:latin typeface="Monaco"/>
              </a:rPr>
              <a:t>.</a:t>
            </a:r>
            <a:r>
              <a:rPr lang="en-GB" sz="1000" dirty="0">
                <a:solidFill>
                  <a:srgbClr val="000000"/>
                </a:solidFill>
                <a:latin typeface="Monaco"/>
              </a:rPr>
              <a:t>$</a:t>
            </a:r>
            <a:r>
              <a:rPr lang="en-GB" sz="1000" dirty="0" err="1">
                <a:solidFill>
                  <a:srgbClr val="000000"/>
                </a:solidFill>
                <a:latin typeface="Monaco"/>
              </a:rPr>
              <a:t>ext</a:t>
            </a:r>
            <a:r>
              <a:rPr lang="en-GB" sz="1000" dirty="0">
                <a:solidFill>
                  <a:srgbClr val="666600"/>
                </a:solidFill>
                <a:latin typeface="Monaco"/>
              </a:rPr>
              <a:t>,</a:t>
            </a:r>
            <a:r>
              <a:rPr lang="en-GB" sz="1000" dirty="0">
                <a:solidFill>
                  <a:srgbClr val="000000"/>
                </a:solidFill>
                <a:latin typeface="Monaco"/>
              </a:rPr>
              <a:t> </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headers </a:t>
            </a:r>
            <a:r>
              <a:rPr lang="en-GB" sz="1000" dirty="0">
                <a:solidFill>
                  <a:srgbClr val="666600"/>
                </a:solidFill>
                <a:latin typeface="Monaco"/>
              </a:rPr>
              <a:t>=&gt;</a:t>
            </a:r>
            <a:r>
              <a:rPr lang="en-GB" sz="1000" dirty="0">
                <a:solidFill>
                  <a:srgbClr val="000000"/>
                </a:solidFill>
                <a:latin typeface="Monaco"/>
              </a:rPr>
              <a:t> </a:t>
            </a:r>
            <a:r>
              <a:rPr lang="en-GB" sz="1000" dirty="0">
                <a:solidFill>
                  <a:srgbClr val="666600"/>
                </a:solidFill>
                <a:latin typeface="Monaco"/>
              </a:rPr>
              <a:t>{</a:t>
            </a:r>
            <a:r>
              <a:rPr lang="en-GB" sz="1000" dirty="0">
                <a:solidFill>
                  <a:srgbClr val="000000"/>
                </a:solidFill>
                <a:latin typeface="Monaco"/>
              </a:rPr>
              <a:t> </a:t>
            </a:r>
            <a:r>
              <a:rPr lang="en-GB" sz="1000" dirty="0">
                <a:solidFill>
                  <a:srgbClr val="008800"/>
                </a:solidFill>
                <a:latin typeface="Monaco"/>
              </a:rPr>
              <a:t>'Content-type'</a:t>
            </a:r>
            <a:r>
              <a:rPr lang="en-GB" sz="1000" dirty="0">
                <a:solidFill>
                  <a:srgbClr val="000000"/>
                </a:solidFill>
                <a:latin typeface="Monaco"/>
              </a:rPr>
              <a:t> </a:t>
            </a:r>
            <a:r>
              <a:rPr lang="en-GB" sz="1000" dirty="0">
                <a:solidFill>
                  <a:srgbClr val="666600"/>
                </a:solidFill>
                <a:latin typeface="Monaco"/>
              </a:rPr>
              <a:t>=&gt;</a:t>
            </a:r>
            <a:r>
              <a:rPr lang="en-GB" sz="1000" dirty="0">
                <a:solidFill>
                  <a:srgbClr val="000000"/>
                </a:solidFill>
                <a:latin typeface="Monaco"/>
              </a:rPr>
              <a:t> </a:t>
            </a:r>
            <a:r>
              <a:rPr lang="en-GB" sz="1000" dirty="0">
                <a:solidFill>
                  <a:srgbClr val="008800"/>
                </a:solidFill>
                <a:latin typeface="Monaco"/>
              </a:rPr>
              <a:t>'application/</a:t>
            </a:r>
            <a:r>
              <a:rPr lang="en-GB" sz="1000" dirty="0" err="1">
                <a:solidFill>
                  <a:srgbClr val="008800"/>
                </a:solidFill>
                <a:latin typeface="Monaco"/>
              </a:rPr>
              <a:t>json</a:t>
            </a:r>
            <a:r>
              <a:rPr lang="en-GB" sz="1000" dirty="0">
                <a:solidFill>
                  <a:srgbClr val="008800"/>
                </a:solidFill>
                <a:latin typeface="Monaco"/>
              </a:rPr>
              <a:t>'</a:t>
            </a:r>
            <a:r>
              <a:rPr lang="en-GB" sz="1000" dirty="0">
                <a:solidFill>
                  <a:srgbClr val="000000"/>
                </a:solidFill>
                <a:latin typeface="Monaco"/>
              </a:rPr>
              <a:t> </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die</a:t>
            </a:r>
            <a:r>
              <a:rPr lang="en-GB" sz="1000" dirty="0">
                <a:solidFill>
                  <a:srgbClr val="000000"/>
                </a:solidFill>
                <a:latin typeface="Monaco"/>
              </a:rPr>
              <a:t> </a:t>
            </a:r>
            <a:r>
              <a:rPr lang="en-GB" sz="1000" dirty="0">
                <a:solidFill>
                  <a:srgbClr val="008800"/>
                </a:solidFill>
                <a:latin typeface="Monaco"/>
              </a:rPr>
              <a:t>"Failed!\n"</a:t>
            </a:r>
            <a:r>
              <a:rPr lang="en-GB" sz="1000" dirty="0">
                <a:solidFill>
                  <a:srgbClr val="000000"/>
                </a:solidFill>
                <a:latin typeface="Monaco"/>
              </a:rPr>
              <a:t> </a:t>
            </a:r>
            <a:r>
              <a:rPr lang="en-GB" sz="1000" dirty="0">
                <a:solidFill>
                  <a:srgbClr val="000088"/>
                </a:solidFill>
                <a:latin typeface="Monaco"/>
              </a:rPr>
              <a:t>unless</a:t>
            </a:r>
            <a:r>
              <a:rPr lang="en-GB" sz="1000" dirty="0">
                <a:solidFill>
                  <a:srgbClr val="000000"/>
                </a:solidFill>
                <a:latin typeface="Monaco"/>
              </a:rPr>
              <a:t> $response</a:t>
            </a:r>
            <a:r>
              <a:rPr lang="en-GB" sz="1000" dirty="0">
                <a:solidFill>
                  <a:srgbClr val="666600"/>
                </a:solidFill>
                <a:latin typeface="Monaco"/>
              </a:rPr>
              <a:t>-&gt;{</a:t>
            </a:r>
            <a:r>
              <a:rPr lang="en-GB" sz="1000" dirty="0">
                <a:solidFill>
                  <a:srgbClr val="000000"/>
                </a:solidFill>
                <a:latin typeface="Monaco"/>
              </a:rPr>
              <a:t>success</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00"/>
                </a:solidFill>
                <a:latin typeface="Monaco"/>
              </a:rPr>
              <a:t> </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use</a:t>
            </a:r>
            <a:r>
              <a:rPr lang="en-GB" sz="1000" dirty="0">
                <a:solidFill>
                  <a:srgbClr val="000000"/>
                </a:solidFill>
                <a:latin typeface="Monaco"/>
              </a:rPr>
              <a:t> JSON</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use</a:t>
            </a:r>
            <a:r>
              <a:rPr lang="en-GB" sz="1000" dirty="0">
                <a:solidFill>
                  <a:srgbClr val="000000"/>
                </a:solidFill>
                <a:latin typeface="Monaco"/>
              </a:rPr>
              <a:t> </a:t>
            </a:r>
            <a:r>
              <a:rPr lang="en-GB" sz="1000" dirty="0">
                <a:solidFill>
                  <a:srgbClr val="660066"/>
                </a:solidFill>
                <a:latin typeface="Monaco"/>
              </a:rPr>
              <a:t>Data</a:t>
            </a:r>
            <a:r>
              <a:rPr lang="en-GB" sz="1000" dirty="0">
                <a:solidFill>
                  <a:srgbClr val="666600"/>
                </a:solidFill>
                <a:latin typeface="Monaco"/>
              </a:rPr>
              <a:t>::</a:t>
            </a:r>
            <a:r>
              <a:rPr lang="en-GB" sz="1000" dirty="0">
                <a:solidFill>
                  <a:srgbClr val="660066"/>
                </a:solidFill>
                <a:latin typeface="Monaco"/>
              </a:rPr>
              <a:t>Dumper</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if</a:t>
            </a:r>
            <a:r>
              <a:rPr lang="en-GB" sz="1000" dirty="0">
                <a:solidFill>
                  <a:srgbClr val="666600"/>
                </a:solidFill>
                <a:latin typeface="Monaco"/>
              </a:rPr>
              <a:t>(</a:t>
            </a:r>
            <a:r>
              <a:rPr lang="en-GB" sz="1000" dirty="0">
                <a:solidFill>
                  <a:srgbClr val="000000"/>
                </a:solidFill>
                <a:latin typeface="Monaco"/>
              </a:rPr>
              <a:t>length $response</a:t>
            </a:r>
            <a:r>
              <a:rPr lang="en-GB" sz="1000" dirty="0">
                <a:solidFill>
                  <a:srgbClr val="666600"/>
                </a:solidFill>
                <a:latin typeface="Monaco"/>
              </a:rPr>
              <a:t>-&gt;{</a:t>
            </a:r>
            <a:r>
              <a:rPr lang="en-GB" sz="1000" dirty="0">
                <a:solidFill>
                  <a:srgbClr val="000000"/>
                </a:solidFill>
                <a:latin typeface="Monaco"/>
              </a:rPr>
              <a:t>content</a:t>
            </a:r>
            <a:r>
              <a:rPr lang="en-GB" sz="1000" dirty="0">
                <a:solidFill>
                  <a:srgbClr val="666600"/>
                </a:solidFill>
                <a:latin typeface="Monaco"/>
              </a:rPr>
              <a:t>})</a:t>
            </a:r>
            <a:r>
              <a:rPr lang="en-GB" sz="1000" dirty="0">
                <a:solidFill>
                  <a:srgbClr val="000000"/>
                </a:solidFill>
                <a:latin typeface="Monaco"/>
              </a:rPr>
              <a:t> </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my</a:t>
            </a:r>
            <a:r>
              <a:rPr lang="en-GB" sz="1000" dirty="0">
                <a:solidFill>
                  <a:srgbClr val="000000"/>
                </a:solidFill>
                <a:latin typeface="Monaco"/>
              </a:rPr>
              <a:t> $hash </a:t>
            </a:r>
            <a:r>
              <a:rPr lang="en-GB" sz="1000" dirty="0">
                <a:solidFill>
                  <a:srgbClr val="666600"/>
                </a:solidFill>
                <a:latin typeface="Monaco"/>
              </a:rPr>
              <a:t>=</a:t>
            </a:r>
            <a:r>
              <a:rPr lang="en-GB" sz="1000" dirty="0">
                <a:solidFill>
                  <a:srgbClr val="000000"/>
                </a:solidFill>
                <a:latin typeface="Monaco"/>
              </a:rPr>
              <a:t> </a:t>
            </a:r>
            <a:r>
              <a:rPr lang="en-GB" sz="1000" dirty="0" err="1">
                <a:solidFill>
                  <a:srgbClr val="000000"/>
                </a:solidFill>
                <a:latin typeface="Monaco"/>
              </a:rPr>
              <a:t>decode_json</a:t>
            </a:r>
            <a:r>
              <a:rPr lang="en-GB" sz="1000" dirty="0">
                <a:solidFill>
                  <a:srgbClr val="666600"/>
                </a:solidFill>
                <a:latin typeface="Monaco"/>
              </a:rPr>
              <a:t>(</a:t>
            </a:r>
            <a:r>
              <a:rPr lang="en-GB" sz="1000" dirty="0">
                <a:solidFill>
                  <a:srgbClr val="000000"/>
                </a:solidFill>
                <a:latin typeface="Monaco"/>
              </a:rPr>
              <a:t>$response</a:t>
            </a:r>
            <a:r>
              <a:rPr lang="en-GB" sz="1000" dirty="0">
                <a:solidFill>
                  <a:srgbClr val="666600"/>
                </a:solidFill>
                <a:latin typeface="Monaco"/>
              </a:rPr>
              <a:t>-&gt;{</a:t>
            </a:r>
            <a:r>
              <a:rPr lang="en-GB" sz="1000" dirty="0">
                <a:solidFill>
                  <a:srgbClr val="000000"/>
                </a:solidFill>
                <a:latin typeface="Monaco"/>
              </a:rPr>
              <a:t>content</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local</a:t>
            </a:r>
            <a:r>
              <a:rPr lang="en-GB" sz="1000" dirty="0">
                <a:solidFill>
                  <a:srgbClr val="000000"/>
                </a:solidFill>
                <a:latin typeface="Monaco"/>
              </a:rPr>
              <a:t> $Data</a:t>
            </a:r>
            <a:r>
              <a:rPr lang="en-GB" sz="1000" dirty="0">
                <a:solidFill>
                  <a:srgbClr val="666600"/>
                </a:solidFill>
                <a:latin typeface="Monaco"/>
              </a:rPr>
              <a:t>::</a:t>
            </a:r>
            <a:r>
              <a:rPr lang="en-GB" sz="1000" dirty="0">
                <a:solidFill>
                  <a:srgbClr val="660066"/>
                </a:solidFill>
                <a:latin typeface="Monaco"/>
              </a:rPr>
              <a:t>Dumper</a:t>
            </a:r>
            <a:r>
              <a:rPr lang="en-GB" sz="1000" dirty="0">
                <a:solidFill>
                  <a:srgbClr val="666600"/>
                </a:solidFill>
                <a:latin typeface="Monaco"/>
              </a:rPr>
              <a:t>::</a:t>
            </a:r>
            <a:r>
              <a:rPr lang="en-GB" sz="1000" dirty="0">
                <a:solidFill>
                  <a:srgbClr val="660066"/>
                </a:solidFill>
                <a:latin typeface="Monaco"/>
              </a:rPr>
              <a:t>Terse</a:t>
            </a:r>
            <a:r>
              <a:rPr lang="en-GB" sz="1000" dirty="0">
                <a:solidFill>
                  <a:srgbClr val="000000"/>
                </a:solidFill>
                <a:latin typeface="Monaco"/>
              </a:rPr>
              <a:t> </a:t>
            </a:r>
            <a:r>
              <a:rPr lang="en-GB" sz="1000" dirty="0">
                <a:solidFill>
                  <a:srgbClr val="666600"/>
                </a:solidFill>
                <a:latin typeface="Monaco"/>
              </a:rPr>
              <a:t>=</a:t>
            </a:r>
            <a:r>
              <a:rPr lang="en-GB" sz="1000" dirty="0">
                <a:solidFill>
                  <a:srgbClr val="000000"/>
                </a:solidFill>
                <a:latin typeface="Monaco"/>
              </a:rPr>
              <a:t> </a:t>
            </a:r>
            <a:r>
              <a:rPr lang="en-GB" sz="1000" dirty="0">
                <a:solidFill>
                  <a:srgbClr val="006666"/>
                </a:solidFill>
                <a:latin typeface="Monaco"/>
              </a:rPr>
              <a:t>1</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local</a:t>
            </a:r>
            <a:r>
              <a:rPr lang="en-GB" sz="1000" dirty="0">
                <a:solidFill>
                  <a:srgbClr val="000000"/>
                </a:solidFill>
                <a:latin typeface="Monaco"/>
              </a:rPr>
              <a:t> $Data</a:t>
            </a:r>
            <a:r>
              <a:rPr lang="en-GB" sz="1000" dirty="0">
                <a:solidFill>
                  <a:srgbClr val="666600"/>
                </a:solidFill>
                <a:latin typeface="Monaco"/>
              </a:rPr>
              <a:t>::</a:t>
            </a:r>
            <a:r>
              <a:rPr lang="en-GB" sz="1000" dirty="0">
                <a:solidFill>
                  <a:srgbClr val="660066"/>
                </a:solidFill>
                <a:latin typeface="Monaco"/>
              </a:rPr>
              <a:t>Dumper</a:t>
            </a:r>
            <a:r>
              <a:rPr lang="en-GB" sz="1000" dirty="0">
                <a:solidFill>
                  <a:srgbClr val="666600"/>
                </a:solidFill>
                <a:latin typeface="Monaco"/>
              </a:rPr>
              <a:t>::</a:t>
            </a:r>
            <a:r>
              <a:rPr lang="en-GB" sz="1000" dirty="0">
                <a:solidFill>
                  <a:srgbClr val="660066"/>
                </a:solidFill>
                <a:latin typeface="Monaco"/>
              </a:rPr>
              <a:t>Indent</a:t>
            </a:r>
            <a:r>
              <a:rPr lang="en-GB" sz="1000" dirty="0">
                <a:solidFill>
                  <a:srgbClr val="000000"/>
                </a:solidFill>
                <a:latin typeface="Monaco"/>
              </a:rPr>
              <a:t> </a:t>
            </a:r>
            <a:r>
              <a:rPr lang="en-GB" sz="1000" dirty="0">
                <a:solidFill>
                  <a:srgbClr val="666600"/>
                </a:solidFill>
                <a:latin typeface="Monaco"/>
              </a:rPr>
              <a:t>=</a:t>
            </a:r>
            <a:r>
              <a:rPr lang="en-GB" sz="1000" dirty="0">
                <a:solidFill>
                  <a:srgbClr val="000000"/>
                </a:solidFill>
                <a:latin typeface="Monaco"/>
              </a:rPr>
              <a:t> </a:t>
            </a:r>
            <a:r>
              <a:rPr lang="en-GB" sz="1000" dirty="0">
                <a:solidFill>
                  <a:srgbClr val="006666"/>
                </a:solidFill>
                <a:latin typeface="Monaco"/>
              </a:rPr>
              <a:t>1</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print</a:t>
            </a:r>
            <a:r>
              <a:rPr lang="en-GB" sz="1000" dirty="0">
                <a:solidFill>
                  <a:srgbClr val="000000"/>
                </a:solidFill>
                <a:latin typeface="Monaco"/>
              </a:rPr>
              <a:t> </a:t>
            </a:r>
            <a:r>
              <a:rPr lang="en-GB" sz="1000" dirty="0">
                <a:solidFill>
                  <a:srgbClr val="660066"/>
                </a:solidFill>
                <a:latin typeface="Monaco"/>
              </a:rPr>
              <a:t>Dumper</a:t>
            </a:r>
            <a:r>
              <a:rPr lang="en-GB" sz="1000" dirty="0">
                <a:solidFill>
                  <a:srgbClr val="000000"/>
                </a:solidFill>
                <a:latin typeface="Monaco"/>
              </a:rPr>
              <a:t> $hash</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000088"/>
                </a:solidFill>
                <a:latin typeface="Monaco"/>
              </a:rPr>
              <a:t>print</a:t>
            </a:r>
            <a:r>
              <a:rPr lang="en-GB" sz="1000" dirty="0">
                <a:solidFill>
                  <a:srgbClr val="000000"/>
                </a:solidFill>
                <a:latin typeface="Monaco"/>
              </a:rPr>
              <a:t> </a:t>
            </a:r>
            <a:r>
              <a:rPr lang="en-GB" sz="1000" dirty="0">
                <a:solidFill>
                  <a:srgbClr val="008800"/>
                </a:solidFill>
                <a:latin typeface="Monaco"/>
              </a:rPr>
              <a:t>"\n"</a:t>
            </a:r>
            <a:r>
              <a:rPr lang="en-GB" sz="1000" dirty="0">
                <a:solidFill>
                  <a:srgbClr val="666600"/>
                </a:solidFill>
                <a:latin typeface="Monaco"/>
              </a:rPr>
              <a:t>;</a:t>
            </a:r>
            <a:endParaRPr lang="en-GB" sz="1000" dirty="0">
              <a:solidFill>
                <a:srgbClr val="BEBEC5"/>
              </a:solidFill>
              <a:latin typeface="Monaco"/>
            </a:endParaRPr>
          </a:p>
          <a:p>
            <a:pPr>
              <a:buFont typeface="+mj-lt"/>
              <a:buAutoNum type="arabicPeriod"/>
            </a:pPr>
            <a:r>
              <a:rPr lang="en-GB" sz="1000" dirty="0">
                <a:solidFill>
                  <a:srgbClr val="666600"/>
                </a:solidFill>
                <a:latin typeface="Monaco"/>
              </a:rPr>
              <a:t>}</a:t>
            </a:r>
            <a:endParaRPr lang="en-GB" sz="1000" b="0" i="0" dirty="0">
              <a:solidFill>
                <a:srgbClr val="BEBEC5"/>
              </a:solidFill>
              <a:effectLst/>
              <a:latin typeface="Monaco"/>
            </a:endParaRPr>
          </a:p>
        </p:txBody>
      </p:sp>
      <p:sp>
        <p:nvSpPr>
          <p:cNvPr id="6" name="Rectangle 5"/>
          <p:cNvSpPr/>
          <p:nvPr/>
        </p:nvSpPr>
        <p:spPr>
          <a:xfrm>
            <a:off x="1740946" y="2918460"/>
            <a:ext cx="6096000" cy="3939540"/>
          </a:xfrm>
          <a:prstGeom prst="rect">
            <a:avLst/>
          </a:prstGeom>
        </p:spPr>
        <p:txBody>
          <a:bodyPr>
            <a:spAutoFit/>
          </a:bodyPr>
          <a:lstStyle/>
          <a:p>
            <a:r>
              <a:rPr lang="en-GB" sz="1000" dirty="0">
                <a:latin typeface="Monaco"/>
              </a:rPr>
              <a:t> [</a:t>
            </a:r>
          </a:p>
          <a:p>
            <a:r>
              <a:rPr lang="en-GB" sz="1000" dirty="0">
                <a:latin typeface="Monaco"/>
              </a:rPr>
              <a:t>  {</a:t>
            </a:r>
          </a:p>
          <a:p>
            <a:r>
              <a:rPr lang="en-GB" sz="1000" dirty="0">
                <a:latin typeface="Monaco"/>
              </a:rPr>
              <a:t>    "input": "1 6524705 6524705 C/T 1",</a:t>
            </a:r>
          </a:p>
          <a:p>
            <a:r>
              <a:rPr lang="en-GB" sz="1000" dirty="0">
                <a:latin typeface="Monaco"/>
              </a:rPr>
              <a:t>    "</a:t>
            </a:r>
            <a:r>
              <a:rPr lang="en-GB" sz="1000" dirty="0" err="1">
                <a:latin typeface="Monaco"/>
              </a:rPr>
              <a:t>assembly_name</a:t>
            </a:r>
            <a:r>
              <a:rPr lang="en-GB" sz="1000" dirty="0">
                <a:latin typeface="Monaco"/>
              </a:rPr>
              <a:t>": "GRCh38",</a:t>
            </a:r>
          </a:p>
          <a:p>
            <a:r>
              <a:rPr lang="en-GB" sz="1000" dirty="0">
                <a:latin typeface="Monaco"/>
              </a:rPr>
              <a:t>    "end": 6524705,</a:t>
            </a:r>
          </a:p>
          <a:p>
            <a:r>
              <a:rPr lang="en-GB" sz="1000" dirty="0">
                <a:latin typeface="Monaco"/>
              </a:rPr>
              <a:t>    "</a:t>
            </a:r>
            <a:r>
              <a:rPr lang="en-GB" sz="1000" dirty="0" err="1">
                <a:latin typeface="Monaco"/>
              </a:rPr>
              <a:t>seq_region_name</a:t>
            </a:r>
            <a:r>
              <a:rPr lang="en-GB" sz="1000" dirty="0">
                <a:latin typeface="Monaco"/>
              </a:rPr>
              <a:t>": "1",</a:t>
            </a:r>
          </a:p>
          <a:p>
            <a:r>
              <a:rPr lang="en-GB" sz="1000" dirty="0">
                <a:latin typeface="Monaco"/>
              </a:rPr>
              <a:t>    "strand": 1,</a:t>
            </a:r>
          </a:p>
          <a:p>
            <a:r>
              <a:rPr lang="en-GB" sz="1000" dirty="0">
                <a:latin typeface="Monaco"/>
              </a:rPr>
              <a:t>    "</a:t>
            </a:r>
            <a:r>
              <a:rPr lang="en-GB" sz="1000" dirty="0" err="1">
                <a:latin typeface="Monaco"/>
              </a:rPr>
              <a:t>transcript_consequences</a:t>
            </a:r>
            <a:r>
              <a:rPr lang="en-GB" sz="1000" dirty="0">
                <a:latin typeface="Monaco"/>
              </a:rPr>
              <a:t>": [</a:t>
            </a:r>
          </a:p>
          <a:p>
            <a:r>
              <a:rPr lang="en-GB" sz="1000" dirty="0">
                <a:latin typeface="Monaco"/>
              </a:rPr>
              <a:t>      {</a:t>
            </a:r>
          </a:p>
          <a:p>
            <a:r>
              <a:rPr lang="en-GB" sz="1000" dirty="0">
                <a:latin typeface="Monaco"/>
              </a:rPr>
              <a:t>        "</a:t>
            </a:r>
            <a:r>
              <a:rPr lang="en-GB" sz="1000" dirty="0" err="1">
                <a:latin typeface="Monaco"/>
              </a:rPr>
              <a:t>gene_id</a:t>
            </a:r>
            <a:r>
              <a:rPr lang="en-GB" sz="1000" dirty="0">
                <a:latin typeface="Monaco"/>
              </a:rPr>
              <a:t>": "ENSG00000162408",</a:t>
            </a:r>
          </a:p>
          <a:p>
            <a:r>
              <a:rPr lang="en-GB" sz="1000" dirty="0">
                <a:latin typeface="Monaco"/>
              </a:rPr>
              <a:t>        "</a:t>
            </a:r>
            <a:r>
              <a:rPr lang="en-GB" sz="1000" dirty="0" err="1">
                <a:latin typeface="Monaco"/>
              </a:rPr>
              <a:t>variant_allele</a:t>
            </a:r>
            <a:r>
              <a:rPr lang="en-GB" sz="1000" dirty="0">
                <a:latin typeface="Monaco"/>
              </a:rPr>
              <a:t>": "T",</a:t>
            </a:r>
          </a:p>
          <a:p>
            <a:r>
              <a:rPr lang="en-GB" sz="1000" dirty="0">
                <a:latin typeface="Monaco"/>
              </a:rPr>
              <a:t>        "</a:t>
            </a:r>
            <a:r>
              <a:rPr lang="en-GB" sz="1000" dirty="0" err="1">
                <a:latin typeface="Monaco"/>
              </a:rPr>
              <a:t>cdna_end</a:t>
            </a:r>
            <a:r>
              <a:rPr lang="en-GB" sz="1000" dirty="0">
                <a:latin typeface="Monaco"/>
              </a:rPr>
              <a:t>": 3291,</a:t>
            </a:r>
          </a:p>
          <a:p>
            <a:r>
              <a:rPr lang="en-GB" sz="1000" dirty="0">
                <a:latin typeface="Monaco"/>
              </a:rPr>
              <a:t>        "biotype": "</a:t>
            </a:r>
            <a:r>
              <a:rPr lang="en-GB" sz="1000" dirty="0" err="1">
                <a:latin typeface="Monaco"/>
              </a:rPr>
              <a:t>protein_coding</a:t>
            </a:r>
            <a:r>
              <a:rPr lang="en-GB" sz="1000" dirty="0">
                <a:latin typeface="Monaco"/>
              </a:rPr>
              <a:t>",</a:t>
            </a:r>
          </a:p>
          <a:p>
            <a:r>
              <a:rPr lang="en-GB" sz="1000" dirty="0">
                <a:latin typeface="Monaco"/>
              </a:rPr>
              <a:t>        "</a:t>
            </a:r>
            <a:r>
              <a:rPr lang="en-GB" sz="1000" dirty="0" err="1">
                <a:latin typeface="Monaco"/>
              </a:rPr>
              <a:t>gene_symbol_source</a:t>
            </a:r>
            <a:r>
              <a:rPr lang="en-GB" sz="1000" dirty="0">
                <a:latin typeface="Monaco"/>
              </a:rPr>
              <a:t>": "HGNC",</a:t>
            </a:r>
          </a:p>
          <a:p>
            <a:r>
              <a:rPr lang="en-GB" sz="1000" dirty="0">
                <a:latin typeface="Monaco"/>
              </a:rPr>
              <a:t>        "</a:t>
            </a:r>
            <a:r>
              <a:rPr lang="en-GB" sz="1000" dirty="0" err="1">
                <a:latin typeface="Monaco"/>
              </a:rPr>
              <a:t>consequence_terms</a:t>
            </a:r>
            <a:r>
              <a:rPr lang="en-GB" sz="1000" dirty="0">
                <a:latin typeface="Monaco"/>
              </a:rPr>
              <a:t>": [</a:t>
            </a:r>
          </a:p>
          <a:p>
            <a:r>
              <a:rPr lang="en-GB" sz="1000" dirty="0">
                <a:latin typeface="Monaco"/>
              </a:rPr>
              <a:t>          "3_prime_UTR_variant"</a:t>
            </a:r>
          </a:p>
          <a:p>
            <a:r>
              <a:rPr lang="en-GB" sz="1000" dirty="0">
                <a:latin typeface="Monaco"/>
              </a:rPr>
              <a:t>        ],</a:t>
            </a:r>
          </a:p>
          <a:p>
            <a:r>
              <a:rPr lang="en-GB" sz="1000" dirty="0">
                <a:latin typeface="Monaco"/>
              </a:rPr>
              <a:t>        "</a:t>
            </a:r>
            <a:r>
              <a:rPr lang="en-GB" sz="1000" dirty="0" err="1">
                <a:latin typeface="Monaco"/>
              </a:rPr>
              <a:t>hgnc_id</a:t>
            </a:r>
            <a:r>
              <a:rPr lang="en-GB" sz="1000" dirty="0">
                <a:latin typeface="Monaco"/>
              </a:rPr>
              <a:t>": "HGNC:26265",</a:t>
            </a:r>
          </a:p>
          <a:p>
            <a:r>
              <a:rPr lang="en-GB" sz="1000" dirty="0">
                <a:latin typeface="Monaco"/>
              </a:rPr>
              <a:t>        "strand": -1,</a:t>
            </a:r>
          </a:p>
          <a:p>
            <a:r>
              <a:rPr lang="en-GB" sz="1000" dirty="0">
                <a:latin typeface="Monaco"/>
              </a:rPr>
              <a:t>        "</a:t>
            </a:r>
            <a:r>
              <a:rPr lang="en-GB" sz="1000" dirty="0" err="1">
                <a:latin typeface="Monaco"/>
              </a:rPr>
              <a:t>gene_symbol</a:t>
            </a:r>
            <a:r>
              <a:rPr lang="en-GB" sz="1000" dirty="0">
                <a:latin typeface="Monaco"/>
              </a:rPr>
              <a:t>": "NOL9",</a:t>
            </a:r>
          </a:p>
          <a:p>
            <a:r>
              <a:rPr lang="en-GB" sz="1000" dirty="0">
                <a:latin typeface="Monaco"/>
              </a:rPr>
              <a:t>        "</a:t>
            </a:r>
            <a:r>
              <a:rPr lang="en-GB" sz="1000" dirty="0" err="1">
                <a:latin typeface="Monaco"/>
              </a:rPr>
              <a:t>transcript_id</a:t>
            </a:r>
            <a:r>
              <a:rPr lang="en-GB" sz="1000" dirty="0">
                <a:latin typeface="Monaco"/>
              </a:rPr>
              <a:t>": "ENST00000377705",</a:t>
            </a:r>
          </a:p>
          <a:p>
            <a:r>
              <a:rPr lang="en-GB" sz="1000" dirty="0">
                <a:latin typeface="Monaco"/>
              </a:rPr>
              <a:t>        "</a:t>
            </a:r>
            <a:r>
              <a:rPr lang="en-GB" sz="1000" dirty="0" err="1">
                <a:latin typeface="Monaco"/>
              </a:rPr>
              <a:t>cdna_start</a:t>
            </a:r>
            <a:r>
              <a:rPr lang="en-GB" sz="1000" dirty="0">
                <a:latin typeface="Monaco"/>
              </a:rPr>
              <a:t>": 3291,</a:t>
            </a:r>
          </a:p>
          <a:p>
            <a:r>
              <a:rPr lang="en-GB" sz="1000" dirty="0">
                <a:latin typeface="Monaco"/>
              </a:rPr>
              <a:t>        "impact": "MODIFIER"</a:t>
            </a:r>
          </a:p>
          <a:p>
            <a:r>
              <a:rPr lang="en-GB" sz="1000" dirty="0">
                <a:latin typeface="Monaco"/>
              </a:rPr>
              <a:t>      },</a:t>
            </a:r>
          </a:p>
          <a:p>
            <a:r>
              <a:rPr lang="en-GB" sz="1000" dirty="0">
                <a:latin typeface="Monaco"/>
              </a:rPr>
              <a:t>      </a:t>
            </a:r>
            <a:r>
              <a:rPr lang="en-GB" sz="1000" dirty="0" smtClean="0">
                <a:latin typeface="Monaco"/>
              </a:rPr>
              <a:t>……</a:t>
            </a:r>
            <a:endParaRPr lang="en-GB" sz="1000" dirty="0">
              <a:latin typeface="Monaco"/>
            </a:endParaRPr>
          </a:p>
        </p:txBody>
      </p:sp>
      <p:sp>
        <p:nvSpPr>
          <p:cNvPr id="7" name="TextBox 6"/>
          <p:cNvSpPr txBox="1"/>
          <p:nvPr/>
        </p:nvSpPr>
        <p:spPr>
          <a:xfrm>
            <a:off x="7966038" y="2233125"/>
            <a:ext cx="1971630" cy="369332"/>
          </a:xfrm>
          <a:prstGeom prst="rect">
            <a:avLst/>
          </a:prstGeom>
          <a:noFill/>
        </p:spPr>
        <p:txBody>
          <a:bodyPr wrap="none" rtlCol="0">
            <a:spAutoFit/>
          </a:bodyPr>
          <a:lstStyle/>
          <a:p>
            <a:r>
              <a:rPr lang="en-GB" dirty="0" smtClean="0"/>
              <a:t>Example </a:t>
            </a:r>
            <a:r>
              <a:rPr lang="en-GB" dirty="0" err="1" smtClean="0"/>
              <a:t>perl</a:t>
            </a:r>
            <a:r>
              <a:rPr lang="en-GB" dirty="0" smtClean="0"/>
              <a:t> script</a:t>
            </a:r>
            <a:endParaRPr lang="en-GB" dirty="0"/>
          </a:p>
        </p:txBody>
      </p:sp>
      <p:sp>
        <p:nvSpPr>
          <p:cNvPr id="8" name="TextBox 7"/>
          <p:cNvSpPr txBox="1"/>
          <p:nvPr/>
        </p:nvSpPr>
        <p:spPr>
          <a:xfrm>
            <a:off x="0" y="4572227"/>
            <a:ext cx="1671291" cy="369332"/>
          </a:xfrm>
          <a:prstGeom prst="rect">
            <a:avLst/>
          </a:prstGeom>
          <a:noFill/>
        </p:spPr>
        <p:txBody>
          <a:bodyPr wrap="none" rtlCol="0">
            <a:spAutoFit/>
          </a:bodyPr>
          <a:lstStyle/>
          <a:p>
            <a:r>
              <a:rPr lang="en-GB" dirty="0" smtClean="0"/>
              <a:t>Example output</a:t>
            </a:r>
            <a:endParaRPr lang="en-GB" dirty="0"/>
          </a:p>
        </p:txBody>
      </p:sp>
      <p:cxnSp>
        <p:nvCxnSpPr>
          <p:cNvPr id="9" name="Straight Arrow Connector 8"/>
          <p:cNvCxnSpPr/>
          <p:nvPr/>
        </p:nvCxnSpPr>
        <p:spPr>
          <a:xfrm flipH="1" flipV="1">
            <a:off x="5086692" y="4703411"/>
            <a:ext cx="1708340" cy="5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9023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VEP – command line</a:t>
            </a:r>
            <a:endParaRPr lang="en-GB" dirty="0"/>
          </a:p>
        </p:txBody>
      </p:sp>
      <p:sp>
        <p:nvSpPr>
          <p:cNvPr id="3" name="Content Placeholder 2"/>
          <p:cNvSpPr>
            <a:spLocks noGrp="1"/>
          </p:cNvSpPr>
          <p:nvPr>
            <p:ph idx="1"/>
          </p:nvPr>
        </p:nvSpPr>
        <p:spPr>
          <a:xfrm>
            <a:off x="838200" y="1855694"/>
            <a:ext cx="10515600" cy="3552097"/>
          </a:xfrm>
        </p:spPr>
        <p:txBody>
          <a:bodyPr/>
          <a:lstStyle/>
          <a:p>
            <a:pPr marL="514350" indent="-514350">
              <a:buFont typeface="+mj-lt"/>
              <a:buAutoNum type="arabicPeriod"/>
            </a:pPr>
            <a:r>
              <a:rPr lang="en-GB" dirty="0" smtClean="0"/>
              <a:t>Download and unpack: </a:t>
            </a:r>
            <a:r>
              <a:rPr lang="en-GB" sz="1800" dirty="0">
                <a:hlinkClick r:id="rId2"/>
              </a:rPr>
              <a:t>http://</a:t>
            </a:r>
            <a:r>
              <a:rPr lang="en-GB" sz="1800" dirty="0" smtClean="0">
                <a:hlinkClick r:id="rId2"/>
              </a:rPr>
              <a:t>www.ensembl.org/info/docs/tools/vep/script/vep_download.html</a:t>
            </a:r>
            <a:r>
              <a:rPr lang="en-GB" sz="1800" dirty="0" smtClean="0"/>
              <a:t> </a:t>
            </a:r>
            <a:endParaRPr lang="en-GB" sz="1800" dirty="0"/>
          </a:p>
          <a:p>
            <a:pPr marL="514350" indent="-514350">
              <a:buFont typeface="+mj-lt"/>
              <a:buAutoNum type="arabicPeriod"/>
            </a:pPr>
            <a:r>
              <a:rPr lang="en-GB" dirty="0"/>
              <a:t>I</a:t>
            </a:r>
            <a:r>
              <a:rPr lang="en-GB" dirty="0" smtClean="0"/>
              <a:t>nstall VEP and databases for species of interest</a:t>
            </a:r>
          </a:p>
          <a:p>
            <a:pPr marL="514350" indent="-514350">
              <a:buFont typeface="+mj-lt"/>
              <a:buAutoNum type="arabicPeriod"/>
            </a:pPr>
            <a:endParaRPr lang="en-GB" dirty="0"/>
          </a:p>
          <a:p>
            <a:pPr marL="514350" indent="-514350">
              <a:buFont typeface="+mj-lt"/>
              <a:buAutoNum type="arabicPeriod"/>
            </a:pPr>
            <a:endParaRPr lang="en-GB" dirty="0" smtClean="0"/>
          </a:p>
          <a:p>
            <a:pPr marL="514350" indent="-514350">
              <a:buFont typeface="+mj-lt"/>
              <a:buAutoNum type="arabicPeriod"/>
            </a:pPr>
            <a:r>
              <a:rPr lang="en-GB" dirty="0" smtClean="0"/>
              <a:t>Run VEP</a:t>
            </a:r>
            <a:endParaRPr lang="en-GB" dirty="0"/>
          </a:p>
        </p:txBody>
      </p:sp>
      <p:sp>
        <p:nvSpPr>
          <p:cNvPr id="4" name="TextBox 3"/>
          <p:cNvSpPr txBox="1"/>
          <p:nvPr/>
        </p:nvSpPr>
        <p:spPr>
          <a:xfrm>
            <a:off x="3022898" y="3146612"/>
            <a:ext cx="5752857" cy="369332"/>
          </a:xfrm>
          <a:prstGeom prst="rect">
            <a:avLst/>
          </a:prstGeom>
          <a:solidFill>
            <a:schemeClr val="tx1"/>
          </a:solidFill>
        </p:spPr>
        <p:txBody>
          <a:bodyPr wrap="none" rtlCol="0">
            <a:spAutoFit/>
          </a:bodyPr>
          <a:lstStyle/>
          <a:p>
            <a:r>
              <a:rPr lang="en-GB" dirty="0" err="1" smtClean="0">
                <a:solidFill>
                  <a:schemeClr val="bg1"/>
                </a:solidFill>
              </a:rPr>
              <a:t>perl</a:t>
            </a:r>
            <a:r>
              <a:rPr lang="en-GB" dirty="0" smtClean="0">
                <a:solidFill>
                  <a:schemeClr val="bg1"/>
                </a:solidFill>
              </a:rPr>
              <a:t> INSTALL.pl --AUTO --SPECIES </a:t>
            </a:r>
            <a:r>
              <a:rPr lang="en-GB" dirty="0" err="1" smtClean="0">
                <a:solidFill>
                  <a:schemeClr val="bg1"/>
                </a:solidFill>
              </a:rPr>
              <a:t>bos_taurus,homo_sapiens</a:t>
            </a:r>
            <a:endParaRPr lang="en-GB" dirty="0">
              <a:solidFill>
                <a:schemeClr val="bg1"/>
              </a:solidFill>
            </a:endParaRPr>
          </a:p>
        </p:txBody>
      </p:sp>
      <p:sp>
        <p:nvSpPr>
          <p:cNvPr id="5" name="TextBox 4"/>
          <p:cNvSpPr txBox="1"/>
          <p:nvPr/>
        </p:nvSpPr>
        <p:spPr>
          <a:xfrm>
            <a:off x="2291378" y="3689874"/>
            <a:ext cx="3115725" cy="369332"/>
          </a:xfrm>
          <a:prstGeom prst="rect">
            <a:avLst/>
          </a:prstGeom>
          <a:noFill/>
        </p:spPr>
        <p:txBody>
          <a:bodyPr wrap="none" rtlCol="0">
            <a:spAutoFit/>
          </a:bodyPr>
          <a:lstStyle/>
          <a:p>
            <a:r>
              <a:rPr lang="en-GB" dirty="0" smtClean="0"/>
              <a:t>Try and install without prompts</a:t>
            </a:r>
            <a:endParaRPr lang="en-GB" dirty="0"/>
          </a:p>
        </p:txBody>
      </p:sp>
      <p:cxnSp>
        <p:nvCxnSpPr>
          <p:cNvPr id="7" name="Straight Arrow Connector 6"/>
          <p:cNvCxnSpPr/>
          <p:nvPr/>
        </p:nvCxnSpPr>
        <p:spPr>
          <a:xfrm flipV="1">
            <a:off x="3808207" y="3442448"/>
            <a:ext cx="1038113" cy="24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77087" y="3712888"/>
            <a:ext cx="2688044" cy="369332"/>
          </a:xfrm>
          <a:prstGeom prst="rect">
            <a:avLst/>
          </a:prstGeom>
          <a:noFill/>
        </p:spPr>
        <p:txBody>
          <a:bodyPr wrap="none" rtlCol="0">
            <a:spAutoFit/>
          </a:bodyPr>
          <a:lstStyle/>
          <a:p>
            <a:r>
              <a:rPr lang="en-GB" dirty="0" smtClean="0"/>
              <a:t>Species want to use it with</a:t>
            </a:r>
            <a:endParaRPr lang="en-GB" dirty="0"/>
          </a:p>
        </p:txBody>
      </p:sp>
      <p:cxnSp>
        <p:nvCxnSpPr>
          <p:cNvPr id="10" name="Straight Arrow Connector 9"/>
          <p:cNvCxnSpPr/>
          <p:nvPr/>
        </p:nvCxnSpPr>
        <p:spPr>
          <a:xfrm flipH="1" flipV="1">
            <a:off x="7218381" y="3442448"/>
            <a:ext cx="387275" cy="242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8200" y="4711898"/>
            <a:ext cx="9336787" cy="369332"/>
          </a:xfrm>
          <a:prstGeom prst="rect">
            <a:avLst/>
          </a:prstGeom>
          <a:solidFill>
            <a:schemeClr val="tx1"/>
          </a:solidFill>
        </p:spPr>
        <p:txBody>
          <a:bodyPr wrap="none" rtlCol="0">
            <a:spAutoFit/>
          </a:bodyPr>
          <a:lstStyle/>
          <a:p>
            <a:r>
              <a:rPr lang="en-GB" dirty="0" err="1">
                <a:solidFill>
                  <a:schemeClr val="bg1"/>
                </a:solidFill>
              </a:rPr>
              <a:t>perl</a:t>
            </a:r>
            <a:r>
              <a:rPr lang="en-GB" dirty="0">
                <a:solidFill>
                  <a:schemeClr val="bg1"/>
                </a:solidFill>
              </a:rPr>
              <a:t> variant_effect_predictor.pl --cache </a:t>
            </a:r>
            <a:r>
              <a:rPr lang="en-GB" dirty="0" smtClean="0">
                <a:solidFill>
                  <a:schemeClr val="bg1"/>
                </a:solidFill>
              </a:rPr>
              <a:t>--species </a:t>
            </a:r>
            <a:r>
              <a:rPr lang="en-GB" dirty="0" err="1" smtClean="0">
                <a:solidFill>
                  <a:schemeClr val="bg1"/>
                </a:solidFill>
              </a:rPr>
              <a:t>bos_taurus</a:t>
            </a:r>
            <a:r>
              <a:rPr lang="en-GB" dirty="0" smtClean="0">
                <a:solidFill>
                  <a:schemeClr val="bg1"/>
                </a:solidFill>
              </a:rPr>
              <a:t> --format </a:t>
            </a:r>
            <a:r>
              <a:rPr lang="en-GB" dirty="0" err="1" smtClean="0">
                <a:solidFill>
                  <a:schemeClr val="bg1"/>
                </a:solidFill>
              </a:rPr>
              <a:t>vcf</a:t>
            </a:r>
            <a:r>
              <a:rPr lang="en-GB" dirty="0" smtClean="0">
                <a:solidFill>
                  <a:schemeClr val="bg1"/>
                </a:solidFill>
              </a:rPr>
              <a:t> --</a:t>
            </a:r>
            <a:r>
              <a:rPr lang="en-GB" dirty="0" err="1" smtClean="0">
                <a:solidFill>
                  <a:schemeClr val="bg1"/>
                </a:solidFill>
              </a:rPr>
              <a:t>vcf</a:t>
            </a:r>
            <a:r>
              <a:rPr lang="en-GB" dirty="0" smtClean="0">
                <a:solidFill>
                  <a:schemeClr val="bg1"/>
                </a:solidFill>
              </a:rPr>
              <a:t> -</a:t>
            </a:r>
            <a:r>
              <a:rPr lang="en-GB" dirty="0" err="1" smtClean="0">
                <a:solidFill>
                  <a:schemeClr val="bg1"/>
                </a:solidFill>
              </a:rPr>
              <a:t>i</a:t>
            </a:r>
            <a:r>
              <a:rPr lang="en-GB" dirty="0" smtClean="0">
                <a:solidFill>
                  <a:schemeClr val="bg1"/>
                </a:solidFill>
              </a:rPr>
              <a:t> in.vcf </a:t>
            </a:r>
            <a:r>
              <a:rPr lang="en-GB" dirty="0">
                <a:solidFill>
                  <a:schemeClr val="bg1"/>
                </a:solidFill>
              </a:rPr>
              <a:t>-o </a:t>
            </a:r>
            <a:r>
              <a:rPr lang="en-GB" dirty="0" smtClean="0">
                <a:solidFill>
                  <a:schemeClr val="bg1"/>
                </a:solidFill>
              </a:rPr>
              <a:t>out.vcf </a:t>
            </a:r>
            <a:endParaRPr lang="en-GB" dirty="0">
              <a:solidFill>
                <a:schemeClr val="bg1"/>
              </a:solidFill>
            </a:endParaRPr>
          </a:p>
        </p:txBody>
      </p:sp>
      <p:sp>
        <p:nvSpPr>
          <p:cNvPr id="14" name="TextBox 13"/>
          <p:cNvSpPr txBox="1"/>
          <p:nvPr/>
        </p:nvSpPr>
        <p:spPr>
          <a:xfrm>
            <a:off x="1619026" y="5353854"/>
            <a:ext cx="1667435" cy="1200329"/>
          </a:xfrm>
          <a:prstGeom prst="rect">
            <a:avLst/>
          </a:prstGeom>
          <a:noFill/>
        </p:spPr>
        <p:txBody>
          <a:bodyPr wrap="square" rtlCol="0">
            <a:spAutoFit/>
          </a:bodyPr>
          <a:lstStyle/>
          <a:p>
            <a:pPr algn="ctr"/>
            <a:r>
              <a:rPr lang="en-GB" dirty="0" smtClean="0"/>
              <a:t>Use the cached version of database (quicker)</a:t>
            </a:r>
            <a:endParaRPr lang="en-GB" dirty="0"/>
          </a:p>
        </p:txBody>
      </p:sp>
      <p:cxnSp>
        <p:nvCxnSpPr>
          <p:cNvPr id="16" name="Straight Arrow Connector 15"/>
          <p:cNvCxnSpPr>
            <a:stCxn id="14" idx="0"/>
          </p:cNvCxnSpPr>
          <p:nvPr/>
        </p:nvCxnSpPr>
        <p:spPr>
          <a:xfrm flipV="1">
            <a:off x="2452744" y="5030402"/>
            <a:ext cx="1656677" cy="323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67287" y="5518675"/>
            <a:ext cx="883575" cy="369332"/>
          </a:xfrm>
          <a:prstGeom prst="rect">
            <a:avLst/>
          </a:prstGeom>
          <a:noFill/>
        </p:spPr>
        <p:txBody>
          <a:bodyPr wrap="none" rtlCol="0">
            <a:spAutoFit/>
          </a:bodyPr>
          <a:lstStyle/>
          <a:p>
            <a:r>
              <a:rPr lang="en-GB" dirty="0" smtClean="0"/>
              <a:t>Species</a:t>
            </a:r>
            <a:endParaRPr lang="en-GB" dirty="0"/>
          </a:p>
        </p:txBody>
      </p:sp>
      <p:cxnSp>
        <p:nvCxnSpPr>
          <p:cNvPr id="20" name="Straight Arrow Connector 19"/>
          <p:cNvCxnSpPr/>
          <p:nvPr/>
        </p:nvCxnSpPr>
        <p:spPr>
          <a:xfrm flipV="1">
            <a:off x="4491318" y="5059845"/>
            <a:ext cx="1016597" cy="45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69050" y="5821102"/>
            <a:ext cx="1997213" cy="369332"/>
          </a:xfrm>
          <a:prstGeom prst="rect">
            <a:avLst/>
          </a:prstGeom>
          <a:noFill/>
        </p:spPr>
        <p:txBody>
          <a:bodyPr wrap="none" rtlCol="0">
            <a:spAutoFit/>
          </a:bodyPr>
          <a:lstStyle/>
          <a:p>
            <a:r>
              <a:rPr lang="en-GB" dirty="0" smtClean="0"/>
              <a:t>Format of input file</a:t>
            </a:r>
            <a:endParaRPr lang="en-GB" dirty="0"/>
          </a:p>
        </p:txBody>
      </p:sp>
      <p:cxnSp>
        <p:nvCxnSpPr>
          <p:cNvPr id="23" name="Straight Arrow Connector 22"/>
          <p:cNvCxnSpPr>
            <a:stCxn id="21" idx="0"/>
          </p:cNvCxnSpPr>
          <p:nvPr/>
        </p:nvCxnSpPr>
        <p:spPr>
          <a:xfrm flipV="1">
            <a:off x="6167657" y="5030402"/>
            <a:ext cx="932390" cy="790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92949" y="5518677"/>
            <a:ext cx="1400127" cy="646331"/>
          </a:xfrm>
          <a:prstGeom prst="rect">
            <a:avLst/>
          </a:prstGeom>
          <a:noFill/>
        </p:spPr>
        <p:txBody>
          <a:bodyPr wrap="none" rtlCol="0">
            <a:spAutoFit/>
          </a:bodyPr>
          <a:lstStyle/>
          <a:p>
            <a:pPr algn="ctr"/>
            <a:r>
              <a:rPr lang="en-GB" dirty="0" smtClean="0"/>
              <a:t>Write output</a:t>
            </a:r>
          </a:p>
          <a:p>
            <a:pPr algn="ctr"/>
            <a:r>
              <a:rPr lang="en-GB" dirty="0" smtClean="0"/>
              <a:t>In VCF file</a:t>
            </a:r>
            <a:endParaRPr lang="en-GB" dirty="0"/>
          </a:p>
        </p:txBody>
      </p:sp>
      <p:cxnSp>
        <p:nvCxnSpPr>
          <p:cNvPr id="26" name="Straight Arrow Connector 25"/>
          <p:cNvCxnSpPr>
            <a:stCxn id="24" idx="0"/>
          </p:cNvCxnSpPr>
          <p:nvPr/>
        </p:nvCxnSpPr>
        <p:spPr>
          <a:xfrm flipH="1" flipV="1">
            <a:off x="7885355" y="5030402"/>
            <a:ext cx="7658" cy="488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197789" y="5518674"/>
            <a:ext cx="1489934" cy="923330"/>
          </a:xfrm>
          <a:prstGeom prst="rect">
            <a:avLst/>
          </a:prstGeom>
          <a:noFill/>
        </p:spPr>
        <p:txBody>
          <a:bodyPr wrap="square" rtlCol="0">
            <a:spAutoFit/>
          </a:bodyPr>
          <a:lstStyle/>
          <a:p>
            <a:pPr algn="ctr"/>
            <a:r>
              <a:rPr lang="en-GB" dirty="0" smtClean="0"/>
              <a:t>Names of input and output files</a:t>
            </a:r>
            <a:endParaRPr lang="en-GB" dirty="0"/>
          </a:p>
        </p:txBody>
      </p:sp>
      <p:cxnSp>
        <p:nvCxnSpPr>
          <p:cNvPr id="29" name="Straight Arrow Connector 28"/>
          <p:cNvCxnSpPr>
            <a:stCxn id="27" idx="0"/>
          </p:cNvCxnSpPr>
          <p:nvPr/>
        </p:nvCxnSpPr>
        <p:spPr>
          <a:xfrm flipH="1" flipV="1">
            <a:off x="8869680" y="5059845"/>
            <a:ext cx="1073076" cy="458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0676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--most-severe option</a:t>
            </a:r>
            <a:endParaRPr lang="en-GB" dirty="0"/>
          </a:p>
        </p:txBody>
      </p:sp>
      <p:pic>
        <p:nvPicPr>
          <p:cNvPr id="4" name="Picture 3"/>
          <p:cNvPicPr>
            <a:picLocks noChangeAspect="1"/>
          </p:cNvPicPr>
          <p:nvPr/>
        </p:nvPicPr>
        <p:blipFill>
          <a:blip r:embed="rId2"/>
          <a:stretch>
            <a:fillRect/>
          </a:stretch>
        </p:blipFill>
        <p:spPr>
          <a:xfrm>
            <a:off x="48410" y="1582513"/>
            <a:ext cx="8927054" cy="5224393"/>
          </a:xfrm>
          <a:prstGeom prst="rect">
            <a:avLst/>
          </a:prstGeom>
        </p:spPr>
      </p:pic>
      <p:sp>
        <p:nvSpPr>
          <p:cNvPr id="5" name="TextBox 4"/>
          <p:cNvSpPr txBox="1"/>
          <p:nvPr/>
        </p:nvSpPr>
        <p:spPr>
          <a:xfrm>
            <a:off x="9170894" y="1887966"/>
            <a:ext cx="2907947" cy="3139321"/>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Multiple transcripts can overlap variant. Rather than get all consequences for all transcripts just keep the most severe consequence according to their rank in this table</a:t>
            </a:r>
            <a:endParaRPr lang="en-GB" sz="2200" dirty="0"/>
          </a:p>
        </p:txBody>
      </p:sp>
    </p:spTree>
    <p:extLst>
      <p:ext uri="{BB962C8B-B14F-4D97-AF65-F5344CB8AC3E}">
        <p14:creationId xmlns:p14="http://schemas.microsoft.com/office/powerpoint/2010/main" val="1949074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VEP html output file</a:t>
            </a:r>
            <a:endParaRPr lang="en-GB" dirty="0"/>
          </a:p>
        </p:txBody>
      </p:sp>
      <p:pic>
        <p:nvPicPr>
          <p:cNvPr id="6146" name="Picture 2" descr="https://static-content.springer.com/image/art%3A10.1186%2Fs13059-016-0974-4/MediaObjects/13059_2016_974_Fig1_HTM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41" y="1894136"/>
            <a:ext cx="8645052" cy="4466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476748" y="4741159"/>
            <a:ext cx="2250442" cy="2031325"/>
          </a:xfrm>
          <a:prstGeom prst="rect">
            <a:avLst/>
          </a:prstGeom>
          <a:noFill/>
        </p:spPr>
        <p:txBody>
          <a:bodyPr wrap="square" rtlCol="0">
            <a:spAutoFit/>
          </a:bodyPr>
          <a:lstStyle/>
          <a:p>
            <a:pPr algn="ctr"/>
            <a:r>
              <a:rPr lang="en-GB" dirty="0" smtClean="0"/>
              <a:t>Predictions of whether AA change is deleterious according to cross-species conservation</a:t>
            </a:r>
          </a:p>
          <a:p>
            <a:pPr algn="ctr"/>
            <a:r>
              <a:rPr lang="en-GB" dirty="0" smtClean="0"/>
              <a:t>(--sift and --</a:t>
            </a:r>
            <a:r>
              <a:rPr lang="en-GB" dirty="0" err="1" smtClean="0"/>
              <a:t>polyphen</a:t>
            </a:r>
            <a:r>
              <a:rPr lang="en-GB" dirty="0" smtClean="0"/>
              <a:t> flags)</a:t>
            </a:r>
            <a:endParaRPr lang="en-GB" dirty="0"/>
          </a:p>
        </p:txBody>
      </p:sp>
      <p:cxnSp>
        <p:nvCxnSpPr>
          <p:cNvPr id="7" name="Straight Arrow Connector 6"/>
          <p:cNvCxnSpPr>
            <a:stCxn id="3" idx="1"/>
          </p:cNvCxnSpPr>
          <p:nvPr/>
        </p:nvCxnSpPr>
        <p:spPr>
          <a:xfrm flipH="1" flipV="1">
            <a:off x="7851794" y="5542011"/>
            <a:ext cx="1624954" cy="214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07971" y="3033399"/>
            <a:ext cx="1817849" cy="1200329"/>
          </a:xfrm>
          <a:prstGeom prst="rect">
            <a:avLst/>
          </a:prstGeom>
          <a:noFill/>
        </p:spPr>
        <p:txBody>
          <a:bodyPr wrap="square" rtlCol="0">
            <a:spAutoFit/>
          </a:bodyPr>
          <a:lstStyle/>
          <a:p>
            <a:pPr algn="ctr"/>
            <a:r>
              <a:rPr lang="en-GB" dirty="0" smtClean="0"/>
              <a:t>Global minor allele frequency if known (human only)</a:t>
            </a:r>
            <a:endParaRPr lang="en-GB" dirty="0"/>
          </a:p>
        </p:txBody>
      </p:sp>
      <p:cxnSp>
        <p:nvCxnSpPr>
          <p:cNvPr id="10" name="Straight Arrow Connector 9"/>
          <p:cNvCxnSpPr>
            <a:stCxn id="8" idx="1"/>
          </p:cNvCxnSpPr>
          <p:nvPr/>
        </p:nvCxnSpPr>
        <p:spPr>
          <a:xfrm flipH="1">
            <a:off x="8689538" y="3633564"/>
            <a:ext cx="1018433" cy="1704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7628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VEP VCF output</a:t>
            </a:r>
            <a:endParaRPr lang="en-GB" dirty="0"/>
          </a:p>
        </p:txBody>
      </p:sp>
      <p:sp>
        <p:nvSpPr>
          <p:cNvPr id="3" name="Content Placeholder 2"/>
          <p:cNvSpPr>
            <a:spLocks noGrp="1"/>
          </p:cNvSpPr>
          <p:nvPr>
            <p:ph idx="1"/>
          </p:nvPr>
        </p:nvSpPr>
        <p:spPr/>
        <p:txBody>
          <a:bodyPr/>
          <a:lstStyle/>
          <a:p>
            <a:r>
              <a:rPr lang="en-GB" dirty="0" smtClean="0"/>
              <a:t>VEP adds consequence information to INFO field. Format described in the header</a:t>
            </a:r>
          </a:p>
          <a:p>
            <a:endParaRPr lang="en-GB" dirty="0"/>
          </a:p>
          <a:p>
            <a:endParaRPr lang="en-GB" dirty="0" smtClean="0"/>
          </a:p>
          <a:p>
            <a:r>
              <a:rPr lang="en-GB" dirty="0" smtClean="0"/>
              <a:t>Can use filter_vep.pl to select particular types of variants from file</a:t>
            </a:r>
          </a:p>
          <a:p>
            <a:endParaRPr lang="en-GB" dirty="0"/>
          </a:p>
          <a:p>
            <a:endParaRPr lang="en-GB" dirty="0"/>
          </a:p>
        </p:txBody>
      </p:sp>
      <p:sp>
        <p:nvSpPr>
          <p:cNvPr id="4" name="TextBox 3"/>
          <p:cNvSpPr txBox="1"/>
          <p:nvPr/>
        </p:nvSpPr>
        <p:spPr>
          <a:xfrm>
            <a:off x="8902340" y="4774805"/>
            <a:ext cx="184731" cy="369332"/>
          </a:xfrm>
          <a:prstGeom prst="rect">
            <a:avLst/>
          </a:prstGeom>
          <a:noFill/>
        </p:spPr>
        <p:txBody>
          <a:bodyPr wrap="none" rtlCol="0">
            <a:spAutoFit/>
          </a:bodyPr>
          <a:lstStyle/>
          <a:p>
            <a:endParaRPr lang="en-GB" dirty="0"/>
          </a:p>
        </p:txBody>
      </p:sp>
      <p:sp>
        <p:nvSpPr>
          <p:cNvPr id="5" name="Rectangle 1"/>
          <p:cNvSpPr>
            <a:spLocks noChangeArrowheads="1"/>
          </p:cNvSpPr>
          <p:nvPr/>
        </p:nvSpPr>
        <p:spPr bwMode="auto">
          <a:xfrm>
            <a:off x="257061" y="3042528"/>
            <a:ext cx="11677877" cy="360977"/>
          </a:xfrm>
          <a:prstGeom prst="rect">
            <a:avLst/>
          </a:prstGeom>
          <a:solidFill>
            <a:srgbClr val="F0F0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30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##INFO=&lt;ID=</a:t>
            </a:r>
            <a:r>
              <a:rPr kumimoji="0" lang="en-US" altLang="en-US" sz="650" b="0" i="0" u="none" strike="noStrike" cap="none" normalizeH="0" baseline="0" dirty="0" err="1" smtClean="0">
                <a:ln>
                  <a:noFill/>
                </a:ln>
                <a:solidFill>
                  <a:srgbClr val="555555"/>
                </a:solidFill>
                <a:effectLst/>
                <a:latin typeface="Courier New" panose="02070309020205020404" pitchFamily="49" charset="0"/>
                <a:cs typeface="Courier New" panose="02070309020205020404" pitchFamily="49" charset="0"/>
              </a:rPr>
              <a:t>CSQ,Number</a:t>
            </a: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=.,Type=</a:t>
            </a:r>
            <a:r>
              <a:rPr kumimoji="0" lang="en-US" altLang="en-US" sz="650" b="0" i="0" u="none" strike="noStrike" cap="none" normalizeH="0" baseline="0" dirty="0" err="1" smtClean="0">
                <a:ln>
                  <a:noFill/>
                </a:ln>
                <a:solidFill>
                  <a:srgbClr val="555555"/>
                </a:solidFill>
                <a:effectLst/>
                <a:latin typeface="Courier New" panose="02070309020205020404" pitchFamily="49" charset="0"/>
                <a:cs typeface="Courier New" panose="02070309020205020404" pitchFamily="49" charset="0"/>
              </a:rPr>
              <a:t>String,Description</a:t>
            </a: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="Consequence annotations from </a:t>
            </a:r>
            <a:r>
              <a:rPr kumimoji="0" lang="en-US" altLang="en-US" sz="650" b="0" i="0" u="none" strike="noStrike" cap="none" normalizeH="0" baseline="0" dirty="0" err="1" smtClean="0">
                <a:ln>
                  <a:noFill/>
                </a:ln>
                <a:solidFill>
                  <a:srgbClr val="555555"/>
                </a:solidFill>
                <a:effectLst/>
                <a:latin typeface="Courier New" panose="02070309020205020404" pitchFamily="49" charset="0"/>
                <a:cs typeface="Courier New" panose="02070309020205020404" pitchFamily="49" charset="0"/>
              </a:rPr>
              <a:t>Ensembl</a:t>
            </a: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 VEP. Format: Allele|Consequence|IMPACT|SYMBOL|Gene|Feature_type|Feature|BIOTYPE|EXON|INTRON|HGVSc|HGVSp|cDNA_position|CDS_position|Protein_position"&gt;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#CHROM POS ID REF ALT QUAL FILTER INFO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50" b="0" i="0" u="none" strike="noStrike" cap="none" normalizeH="0" baseline="0" dirty="0" smtClean="0">
                <a:ln>
                  <a:noFill/>
                </a:ln>
                <a:solidFill>
                  <a:srgbClr val="555555"/>
                </a:solidFill>
                <a:effectLst/>
                <a:latin typeface="Courier New" panose="02070309020205020404" pitchFamily="49" charset="0"/>
                <a:cs typeface="Courier New" panose="02070309020205020404" pitchFamily="49" charset="0"/>
              </a:rPr>
              <a:t>21 26978790 rs75377686 T C . . CSQ=C|missense_variant|MODERATE|MRPL39|ENSG00000154719|Transcript|ENST00000419219|protein_coding|2/8||ENST00000419219.1:c.251A&gt;G|ENSP00000404426.1:p.Asn84Ser|260|251|84</a:t>
            </a:r>
            <a:r>
              <a:rPr kumimoji="0" lang="en-US" altLang="en-US" sz="650" b="0" i="0" u="none" strike="noStrike" cap="none" normalizeH="0" baseline="0" dirty="0" smtClean="0">
                <a:ln>
                  <a:noFill/>
                </a:ln>
                <a:solidFill>
                  <a:schemeClr val="tx1"/>
                </a:solidFill>
                <a:effectLst/>
              </a:rPr>
              <a:t> </a:t>
            </a:r>
            <a:endParaRPr kumimoji="0" lang="en-US" altLang="en-US" sz="650" b="0" i="0" u="none" strike="noStrike" cap="none" normalizeH="0" baseline="0" dirty="0" smtClean="0">
              <a:ln>
                <a:noFill/>
              </a:ln>
              <a:solidFill>
                <a:schemeClr val="tx1"/>
              </a:solidFill>
              <a:effectLst/>
              <a:latin typeface="Arial" panose="020B0604020202020204" pitchFamily="34" charset="0"/>
            </a:endParaRPr>
          </a:p>
        </p:txBody>
      </p:sp>
      <p:sp>
        <p:nvSpPr>
          <p:cNvPr id="6" name="TextBox 5"/>
          <p:cNvSpPr txBox="1"/>
          <p:nvPr/>
        </p:nvSpPr>
        <p:spPr>
          <a:xfrm>
            <a:off x="1510552" y="4277874"/>
            <a:ext cx="7792390" cy="369332"/>
          </a:xfrm>
          <a:prstGeom prst="rect">
            <a:avLst/>
          </a:prstGeom>
          <a:solidFill>
            <a:schemeClr val="tx1"/>
          </a:solidFill>
        </p:spPr>
        <p:txBody>
          <a:bodyPr wrap="none" rtlCol="0">
            <a:spAutoFit/>
          </a:bodyPr>
          <a:lstStyle/>
          <a:p>
            <a:r>
              <a:rPr lang="en-GB" dirty="0" err="1">
                <a:solidFill>
                  <a:schemeClr val="bg1"/>
                </a:solidFill>
              </a:rPr>
              <a:t>perl</a:t>
            </a:r>
            <a:r>
              <a:rPr lang="en-GB" dirty="0">
                <a:solidFill>
                  <a:schemeClr val="bg1"/>
                </a:solidFill>
              </a:rPr>
              <a:t> </a:t>
            </a:r>
            <a:r>
              <a:rPr lang="en-GB" dirty="0" smtClean="0">
                <a:solidFill>
                  <a:schemeClr val="bg1"/>
                </a:solidFill>
              </a:rPr>
              <a:t>filter_vep.pl -</a:t>
            </a:r>
            <a:r>
              <a:rPr lang="en-GB" dirty="0" err="1" smtClean="0">
                <a:solidFill>
                  <a:schemeClr val="bg1"/>
                </a:solidFill>
              </a:rPr>
              <a:t>i</a:t>
            </a:r>
            <a:r>
              <a:rPr lang="en-GB" dirty="0" smtClean="0">
                <a:solidFill>
                  <a:schemeClr val="bg1"/>
                </a:solidFill>
              </a:rPr>
              <a:t> in.vcf </a:t>
            </a:r>
            <a:r>
              <a:rPr lang="en-GB" dirty="0">
                <a:solidFill>
                  <a:schemeClr val="bg1"/>
                </a:solidFill>
              </a:rPr>
              <a:t>-o out.txt --filter "Consequence matches </a:t>
            </a:r>
            <a:r>
              <a:rPr lang="en-GB" dirty="0" smtClean="0">
                <a:solidFill>
                  <a:schemeClr val="bg1"/>
                </a:solidFill>
              </a:rPr>
              <a:t>stream" --count </a:t>
            </a:r>
            <a:endParaRPr lang="en-GB" dirty="0">
              <a:solidFill>
                <a:schemeClr val="bg1"/>
              </a:solidFill>
            </a:endParaRPr>
          </a:p>
        </p:txBody>
      </p:sp>
      <p:sp>
        <p:nvSpPr>
          <p:cNvPr id="8" name="TextBox 7"/>
          <p:cNvSpPr txBox="1"/>
          <p:nvPr/>
        </p:nvSpPr>
        <p:spPr>
          <a:xfrm>
            <a:off x="1753496" y="4959471"/>
            <a:ext cx="2220480" cy="369332"/>
          </a:xfrm>
          <a:prstGeom prst="rect">
            <a:avLst/>
          </a:prstGeom>
          <a:noFill/>
        </p:spPr>
        <p:txBody>
          <a:bodyPr wrap="none" rtlCol="0">
            <a:spAutoFit/>
          </a:bodyPr>
          <a:lstStyle/>
          <a:p>
            <a:r>
              <a:rPr lang="en-GB" dirty="0" smtClean="0"/>
              <a:t>Input and output files</a:t>
            </a:r>
            <a:endParaRPr lang="en-GB" dirty="0"/>
          </a:p>
        </p:txBody>
      </p:sp>
      <p:cxnSp>
        <p:nvCxnSpPr>
          <p:cNvPr id="10" name="Straight Arrow Connector 9"/>
          <p:cNvCxnSpPr>
            <a:stCxn id="8" idx="0"/>
          </p:cNvCxnSpPr>
          <p:nvPr/>
        </p:nvCxnSpPr>
        <p:spPr>
          <a:xfrm flipV="1">
            <a:off x="2863736" y="4591121"/>
            <a:ext cx="992880" cy="36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85891" y="5105809"/>
            <a:ext cx="2903373" cy="1754326"/>
          </a:xfrm>
          <a:prstGeom prst="rect">
            <a:avLst/>
          </a:prstGeom>
          <a:noFill/>
        </p:spPr>
        <p:txBody>
          <a:bodyPr wrap="square" rtlCol="0">
            <a:spAutoFit/>
          </a:bodyPr>
          <a:lstStyle/>
          <a:p>
            <a:pPr algn="ctr"/>
            <a:r>
              <a:rPr lang="en-GB" dirty="0" smtClean="0"/>
              <a:t>The filter to apply. In this case just keep variants where “stream” is in consequence i.e. is either an upstream or downstream variant</a:t>
            </a:r>
            <a:endParaRPr lang="en-GB" dirty="0"/>
          </a:p>
        </p:txBody>
      </p:sp>
      <p:cxnSp>
        <p:nvCxnSpPr>
          <p:cNvPr id="13" name="Straight Arrow Connector 12"/>
          <p:cNvCxnSpPr>
            <a:stCxn id="11" idx="0"/>
          </p:cNvCxnSpPr>
          <p:nvPr/>
        </p:nvCxnSpPr>
        <p:spPr>
          <a:xfrm flipV="1">
            <a:off x="5737578" y="4591121"/>
            <a:ext cx="358422" cy="514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95290" y="5258287"/>
            <a:ext cx="2826874" cy="1200329"/>
          </a:xfrm>
          <a:prstGeom prst="rect">
            <a:avLst/>
          </a:prstGeom>
          <a:noFill/>
        </p:spPr>
        <p:txBody>
          <a:bodyPr wrap="square" rtlCol="0">
            <a:spAutoFit/>
          </a:bodyPr>
          <a:lstStyle/>
          <a:p>
            <a:pPr algn="ctr"/>
            <a:r>
              <a:rPr lang="en-GB" dirty="0" smtClean="0"/>
              <a:t>Just output the count of variants that match this filter. Leave this flag out if want details of each variant</a:t>
            </a:r>
            <a:endParaRPr lang="en-GB" dirty="0"/>
          </a:p>
        </p:txBody>
      </p:sp>
      <p:cxnSp>
        <p:nvCxnSpPr>
          <p:cNvPr id="16" name="Straight Arrow Connector 15"/>
          <p:cNvCxnSpPr>
            <a:stCxn id="14" idx="0"/>
          </p:cNvCxnSpPr>
          <p:nvPr/>
        </p:nvCxnSpPr>
        <p:spPr>
          <a:xfrm flipH="1" flipV="1">
            <a:off x="8695013" y="4591121"/>
            <a:ext cx="713714" cy="667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99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Variant filtering with </a:t>
            </a:r>
            <a:r>
              <a:rPr lang="en-GB" dirty="0" err="1" smtClean="0"/>
              <a:t>VCFtools</a:t>
            </a:r>
            <a:endParaRPr lang="en-GB" dirty="0"/>
          </a:p>
        </p:txBody>
      </p:sp>
      <p:sp>
        <p:nvSpPr>
          <p:cNvPr id="3" name="Content Placeholder 2"/>
          <p:cNvSpPr>
            <a:spLocks noGrp="1"/>
          </p:cNvSpPr>
          <p:nvPr>
            <p:ph idx="1"/>
          </p:nvPr>
        </p:nvSpPr>
        <p:spPr/>
        <p:txBody>
          <a:bodyPr/>
          <a:lstStyle/>
          <a:p>
            <a:r>
              <a:rPr lang="en-GB" dirty="0" err="1" smtClean="0"/>
              <a:t>VCFtools</a:t>
            </a:r>
            <a:r>
              <a:rPr lang="en-GB" dirty="0" smtClean="0"/>
              <a:t> can be used to extract subsets and metrics from a VCF file, including:</a:t>
            </a:r>
          </a:p>
          <a:p>
            <a:pPr lvl="1"/>
            <a:r>
              <a:rPr lang="en-GB" dirty="0" smtClean="0"/>
              <a:t>Create new VCF with just variants or individuals passing certain filters, such as those in a region or above a certain frequency or quality.</a:t>
            </a:r>
          </a:p>
          <a:p>
            <a:pPr lvl="1"/>
            <a:r>
              <a:rPr lang="en-GB" dirty="0" smtClean="0"/>
              <a:t>Create LD statistics between variants</a:t>
            </a:r>
          </a:p>
          <a:p>
            <a:pPr lvl="1"/>
            <a:r>
              <a:rPr lang="en-GB" dirty="0" smtClean="0"/>
              <a:t>Get population genetics statistics such as </a:t>
            </a:r>
            <a:r>
              <a:rPr lang="en-GB" dirty="0" err="1" smtClean="0"/>
              <a:t>F</a:t>
            </a:r>
            <a:r>
              <a:rPr lang="en-GB" baseline="-25000" dirty="0" err="1" smtClean="0"/>
              <a:t>st</a:t>
            </a:r>
            <a:endParaRPr lang="en-GB" baseline="-25000" dirty="0" smtClean="0"/>
          </a:p>
          <a:p>
            <a:pPr lvl="1"/>
            <a:endParaRPr lang="en-GB" dirty="0"/>
          </a:p>
        </p:txBody>
      </p:sp>
      <p:sp>
        <p:nvSpPr>
          <p:cNvPr id="4" name="TextBox 3"/>
          <p:cNvSpPr txBox="1"/>
          <p:nvPr/>
        </p:nvSpPr>
        <p:spPr>
          <a:xfrm>
            <a:off x="408097" y="4503783"/>
            <a:ext cx="11375806" cy="369332"/>
          </a:xfrm>
          <a:prstGeom prst="rect">
            <a:avLst/>
          </a:prstGeom>
          <a:solidFill>
            <a:schemeClr val="tx1"/>
          </a:solidFill>
        </p:spPr>
        <p:txBody>
          <a:bodyPr wrap="none" rtlCol="0">
            <a:spAutoFit/>
          </a:bodyPr>
          <a:lstStyle/>
          <a:p>
            <a:r>
              <a:rPr lang="en-GB" dirty="0" err="1" smtClean="0">
                <a:solidFill>
                  <a:schemeClr val="bg1"/>
                </a:solidFill>
              </a:rPr>
              <a:t>vcftools</a:t>
            </a:r>
            <a:r>
              <a:rPr lang="en-GB" dirty="0" smtClean="0">
                <a:solidFill>
                  <a:schemeClr val="bg1"/>
                </a:solidFill>
              </a:rPr>
              <a:t> </a:t>
            </a:r>
            <a:r>
              <a:rPr lang="en-GB" dirty="0">
                <a:solidFill>
                  <a:schemeClr val="bg1"/>
                </a:solidFill>
              </a:rPr>
              <a:t>--</a:t>
            </a:r>
            <a:r>
              <a:rPr lang="en-GB" dirty="0" err="1">
                <a:solidFill>
                  <a:schemeClr val="bg1"/>
                </a:solidFill>
              </a:rPr>
              <a:t>vcf</a:t>
            </a:r>
            <a:r>
              <a:rPr lang="en-GB" dirty="0">
                <a:solidFill>
                  <a:schemeClr val="bg1"/>
                </a:solidFill>
              </a:rPr>
              <a:t> input_data.vcf --</a:t>
            </a:r>
            <a:r>
              <a:rPr lang="en-GB" dirty="0" err="1">
                <a:solidFill>
                  <a:schemeClr val="bg1"/>
                </a:solidFill>
              </a:rPr>
              <a:t>chr</a:t>
            </a:r>
            <a:r>
              <a:rPr lang="en-GB" dirty="0">
                <a:solidFill>
                  <a:schemeClr val="bg1"/>
                </a:solidFill>
              </a:rPr>
              <a:t> 1 --from-</a:t>
            </a:r>
            <a:r>
              <a:rPr lang="en-GB" dirty="0" err="1">
                <a:solidFill>
                  <a:schemeClr val="bg1"/>
                </a:solidFill>
              </a:rPr>
              <a:t>bp</a:t>
            </a:r>
            <a:r>
              <a:rPr lang="en-GB" dirty="0">
                <a:solidFill>
                  <a:schemeClr val="bg1"/>
                </a:solidFill>
              </a:rPr>
              <a:t> 1000000 --to-</a:t>
            </a:r>
            <a:r>
              <a:rPr lang="en-GB" dirty="0" err="1">
                <a:solidFill>
                  <a:schemeClr val="bg1"/>
                </a:solidFill>
              </a:rPr>
              <a:t>bp</a:t>
            </a:r>
            <a:r>
              <a:rPr lang="en-GB" dirty="0">
                <a:solidFill>
                  <a:schemeClr val="bg1"/>
                </a:solidFill>
              </a:rPr>
              <a:t> 2000000 --recode --</a:t>
            </a:r>
            <a:r>
              <a:rPr lang="en-GB" dirty="0" smtClean="0">
                <a:solidFill>
                  <a:schemeClr val="bg1"/>
                </a:solidFill>
              </a:rPr>
              <a:t>recode-INFO-all --out </a:t>
            </a:r>
            <a:r>
              <a:rPr lang="en-GB" dirty="0" err="1" smtClean="0">
                <a:solidFill>
                  <a:schemeClr val="bg1"/>
                </a:solidFill>
              </a:rPr>
              <a:t>region_variants</a:t>
            </a:r>
            <a:endParaRPr lang="en-GB" dirty="0">
              <a:solidFill>
                <a:schemeClr val="bg1"/>
              </a:solidFill>
            </a:endParaRPr>
          </a:p>
        </p:txBody>
      </p:sp>
      <p:sp>
        <p:nvSpPr>
          <p:cNvPr id="5" name="TextBox 4"/>
          <p:cNvSpPr txBox="1"/>
          <p:nvPr/>
        </p:nvSpPr>
        <p:spPr>
          <a:xfrm>
            <a:off x="1009125" y="5192584"/>
            <a:ext cx="1029449" cy="369332"/>
          </a:xfrm>
          <a:prstGeom prst="rect">
            <a:avLst/>
          </a:prstGeom>
          <a:noFill/>
        </p:spPr>
        <p:txBody>
          <a:bodyPr wrap="none" rtlCol="0">
            <a:spAutoFit/>
          </a:bodyPr>
          <a:lstStyle/>
          <a:p>
            <a:r>
              <a:rPr lang="en-GB" dirty="0" smtClean="0"/>
              <a:t>Input file</a:t>
            </a:r>
            <a:endParaRPr lang="en-GB" dirty="0"/>
          </a:p>
        </p:txBody>
      </p:sp>
      <p:cxnSp>
        <p:nvCxnSpPr>
          <p:cNvPr id="7" name="Straight Arrow Connector 6"/>
          <p:cNvCxnSpPr/>
          <p:nvPr/>
        </p:nvCxnSpPr>
        <p:spPr>
          <a:xfrm flipV="1">
            <a:off x="1601247" y="4837791"/>
            <a:ext cx="437327" cy="330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967089" y="5340373"/>
            <a:ext cx="2962862" cy="646331"/>
          </a:xfrm>
          <a:prstGeom prst="rect">
            <a:avLst/>
          </a:prstGeom>
          <a:noFill/>
        </p:spPr>
        <p:txBody>
          <a:bodyPr wrap="none" rtlCol="0">
            <a:spAutoFit/>
          </a:bodyPr>
          <a:lstStyle/>
          <a:p>
            <a:pPr algn="ctr"/>
            <a:r>
              <a:rPr lang="en-GB" dirty="0" smtClean="0"/>
              <a:t>Just get variants in this region</a:t>
            </a:r>
          </a:p>
          <a:p>
            <a:pPr algn="ctr"/>
            <a:r>
              <a:rPr lang="en-GB" dirty="0" smtClean="0"/>
              <a:t> on chromosome 1</a:t>
            </a:r>
            <a:endParaRPr lang="en-GB" dirty="0"/>
          </a:p>
        </p:txBody>
      </p:sp>
      <p:cxnSp>
        <p:nvCxnSpPr>
          <p:cNvPr id="10" name="Straight Arrow Connector 9"/>
          <p:cNvCxnSpPr>
            <a:stCxn id="8" idx="0"/>
          </p:cNvCxnSpPr>
          <p:nvPr/>
        </p:nvCxnSpPr>
        <p:spPr>
          <a:xfrm flipH="1" flipV="1">
            <a:off x="4281544" y="4873115"/>
            <a:ext cx="166976" cy="46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77087" y="5192584"/>
            <a:ext cx="1484252" cy="646331"/>
          </a:xfrm>
          <a:prstGeom prst="rect">
            <a:avLst/>
          </a:prstGeom>
          <a:noFill/>
        </p:spPr>
        <p:txBody>
          <a:bodyPr wrap="none" rtlCol="0">
            <a:spAutoFit/>
          </a:bodyPr>
          <a:lstStyle/>
          <a:p>
            <a:pPr algn="ctr"/>
            <a:r>
              <a:rPr lang="en-GB" dirty="0" smtClean="0"/>
              <a:t>Output a VCF </a:t>
            </a:r>
          </a:p>
          <a:p>
            <a:pPr algn="ctr"/>
            <a:r>
              <a:rPr lang="en-GB" dirty="0" smtClean="0"/>
              <a:t>formatted file</a:t>
            </a:r>
            <a:endParaRPr lang="en-GB" dirty="0"/>
          </a:p>
        </p:txBody>
      </p:sp>
      <p:cxnSp>
        <p:nvCxnSpPr>
          <p:cNvPr id="13" name="Straight Arrow Connector 12"/>
          <p:cNvCxnSpPr>
            <a:stCxn id="11" idx="0"/>
          </p:cNvCxnSpPr>
          <p:nvPr/>
        </p:nvCxnSpPr>
        <p:spPr>
          <a:xfrm flipV="1">
            <a:off x="7019213" y="4837791"/>
            <a:ext cx="468109" cy="354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758518" y="5422657"/>
            <a:ext cx="1845438" cy="923330"/>
          </a:xfrm>
          <a:prstGeom prst="rect">
            <a:avLst/>
          </a:prstGeom>
          <a:noFill/>
        </p:spPr>
        <p:txBody>
          <a:bodyPr wrap="square" rtlCol="0">
            <a:spAutoFit/>
          </a:bodyPr>
          <a:lstStyle/>
          <a:p>
            <a:pPr algn="ctr"/>
            <a:r>
              <a:rPr lang="en-GB" dirty="0" smtClean="0"/>
              <a:t>Keep INFO field details in output (e.g. VEP info)</a:t>
            </a:r>
            <a:endParaRPr lang="en-GB" dirty="0"/>
          </a:p>
        </p:txBody>
      </p:sp>
      <p:cxnSp>
        <p:nvCxnSpPr>
          <p:cNvPr id="16" name="Straight Arrow Connector 15"/>
          <p:cNvCxnSpPr>
            <a:stCxn id="14" idx="0"/>
          </p:cNvCxnSpPr>
          <p:nvPr/>
        </p:nvCxnSpPr>
        <p:spPr>
          <a:xfrm flipV="1">
            <a:off x="8681237" y="4837791"/>
            <a:ext cx="70109" cy="584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45261" y="5330418"/>
            <a:ext cx="2000612" cy="369332"/>
          </a:xfrm>
          <a:prstGeom prst="rect">
            <a:avLst/>
          </a:prstGeom>
          <a:noFill/>
        </p:spPr>
        <p:txBody>
          <a:bodyPr wrap="none" rtlCol="0">
            <a:spAutoFit/>
          </a:bodyPr>
          <a:lstStyle/>
          <a:p>
            <a:r>
              <a:rPr lang="en-GB" dirty="0" smtClean="0"/>
              <a:t>Prefix of output file</a:t>
            </a:r>
            <a:endParaRPr lang="en-GB" dirty="0"/>
          </a:p>
        </p:txBody>
      </p:sp>
      <p:cxnSp>
        <p:nvCxnSpPr>
          <p:cNvPr id="19" name="Straight Arrow Connector 18"/>
          <p:cNvCxnSpPr>
            <a:stCxn id="17" idx="0"/>
          </p:cNvCxnSpPr>
          <p:nvPr/>
        </p:nvCxnSpPr>
        <p:spPr>
          <a:xfrm flipH="1" flipV="1">
            <a:off x="10639313" y="4848184"/>
            <a:ext cx="306254" cy="482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6469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8051" y="2566222"/>
            <a:ext cx="10515600" cy="1325563"/>
          </a:xfrm>
        </p:spPr>
        <p:txBody>
          <a:bodyPr/>
          <a:lstStyle/>
          <a:p>
            <a:r>
              <a:rPr lang="en-GB" dirty="0" smtClean="0"/>
              <a:t>Genetic association studies</a:t>
            </a:r>
            <a:endParaRPr lang="en-GB" dirty="0"/>
          </a:p>
        </p:txBody>
      </p:sp>
    </p:spTree>
    <p:extLst>
      <p:ext uri="{BB962C8B-B14F-4D97-AF65-F5344CB8AC3E}">
        <p14:creationId xmlns:p14="http://schemas.microsoft.com/office/powerpoint/2010/main" val="2535841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Linkage vs Association</a:t>
            </a:r>
            <a:endParaRPr lang="en-GB" dirty="0"/>
          </a:p>
        </p:txBody>
      </p:sp>
      <p:pic>
        <p:nvPicPr>
          <p:cNvPr id="4" name="Picture 3"/>
          <p:cNvPicPr>
            <a:picLocks noChangeAspect="1"/>
          </p:cNvPicPr>
          <p:nvPr/>
        </p:nvPicPr>
        <p:blipFill rotWithShape="1">
          <a:blip r:embed="rId2"/>
          <a:srcRect l="19054" t="35150" r="20303" b="6374"/>
          <a:stretch/>
        </p:blipFill>
        <p:spPr>
          <a:xfrm>
            <a:off x="2253728" y="1853070"/>
            <a:ext cx="7229138" cy="3921162"/>
          </a:xfrm>
          <a:prstGeom prst="rect">
            <a:avLst/>
          </a:prstGeom>
        </p:spPr>
      </p:pic>
      <p:sp>
        <p:nvSpPr>
          <p:cNvPr id="5" name="TextBox 4"/>
          <p:cNvSpPr txBox="1"/>
          <p:nvPr/>
        </p:nvSpPr>
        <p:spPr>
          <a:xfrm>
            <a:off x="2865355" y="1483738"/>
            <a:ext cx="1483227" cy="369332"/>
          </a:xfrm>
          <a:prstGeom prst="rect">
            <a:avLst/>
          </a:prstGeom>
          <a:noFill/>
        </p:spPr>
        <p:txBody>
          <a:bodyPr wrap="none" rtlCol="0">
            <a:spAutoFit/>
          </a:bodyPr>
          <a:lstStyle/>
          <a:p>
            <a:r>
              <a:rPr lang="en-GB" b="1" dirty="0" smtClean="0"/>
              <a:t>Linkage study</a:t>
            </a:r>
            <a:endParaRPr lang="en-GB" b="1" dirty="0"/>
          </a:p>
        </p:txBody>
      </p:sp>
      <p:sp>
        <p:nvSpPr>
          <p:cNvPr id="6" name="TextBox 5"/>
          <p:cNvSpPr txBox="1"/>
          <p:nvPr/>
        </p:nvSpPr>
        <p:spPr>
          <a:xfrm>
            <a:off x="2152690" y="5451066"/>
            <a:ext cx="3012141" cy="923330"/>
          </a:xfrm>
          <a:prstGeom prst="rect">
            <a:avLst/>
          </a:prstGeom>
          <a:noFill/>
        </p:spPr>
        <p:txBody>
          <a:bodyPr wrap="square" rtlCol="0">
            <a:spAutoFit/>
          </a:bodyPr>
          <a:lstStyle/>
          <a:p>
            <a:pPr algn="ctr"/>
            <a:r>
              <a:rPr lang="en-GB" dirty="0" smtClean="0"/>
              <a:t>Does a genomic region segregate with the phenotype in a family</a:t>
            </a:r>
            <a:endParaRPr lang="en-GB" dirty="0"/>
          </a:p>
        </p:txBody>
      </p:sp>
      <p:sp>
        <p:nvSpPr>
          <p:cNvPr id="7" name="TextBox 6"/>
          <p:cNvSpPr txBox="1"/>
          <p:nvPr/>
        </p:nvSpPr>
        <p:spPr>
          <a:xfrm>
            <a:off x="6578536" y="1483738"/>
            <a:ext cx="1855123" cy="369332"/>
          </a:xfrm>
          <a:prstGeom prst="rect">
            <a:avLst/>
          </a:prstGeom>
          <a:noFill/>
        </p:spPr>
        <p:txBody>
          <a:bodyPr wrap="none" rtlCol="0">
            <a:spAutoFit/>
          </a:bodyPr>
          <a:lstStyle/>
          <a:p>
            <a:r>
              <a:rPr lang="en-GB" b="1" dirty="0" smtClean="0"/>
              <a:t>Association study</a:t>
            </a:r>
            <a:endParaRPr lang="en-GB" b="1" dirty="0"/>
          </a:p>
        </p:txBody>
      </p:sp>
      <p:sp>
        <p:nvSpPr>
          <p:cNvPr id="8" name="TextBox 7"/>
          <p:cNvSpPr txBox="1"/>
          <p:nvPr/>
        </p:nvSpPr>
        <p:spPr>
          <a:xfrm>
            <a:off x="5497158" y="5774232"/>
            <a:ext cx="4179346" cy="646331"/>
          </a:xfrm>
          <a:prstGeom prst="rect">
            <a:avLst/>
          </a:prstGeom>
          <a:noFill/>
        </p:spPr>
        <p:txBody>
          <a:bodyPr wrap="square" rtlCol="0">
            <a:spAutoFit/>
          </a:bodyPr>
          <a:lstStyle/>
          <a:p>
            <a:pPr algn="ctr"/>
            <a:r>
              <a:rPr lang="en-GB" dirty="0" smtClean="0"/>
              <a:t>Is an allele/genotype enriched among unrelated individuals with the disease/trait</a:t>
            </a:r>
            <a:endParaRPr lang="en-GB" dirty="0"/>
          </a:p>
        </p:txBody>
      </p:sp>
      <p:sp>
        <p:nvSpPr>
          <p:cNvPr id="9" name="TextBox 8"/>
          <p:cNvSpPr txBox="1"/>
          <p:nvPr/>
        </p:nvSpPr>
        <p:spPr>
          <a:xfrm>
            <a:off x="6470519" y="6581001"/>
            <a:ext cx="5634619" cy="276999"/>
          </a:xfrm>
          <a:prstGeom prst="rect">
            <a:avLst/>
          </a:prstGeom>
          <a:noFill/>
        </p:spPr>
        <p:txBody>
          <a:bodyPr wrap="none" rtlCol="0">
            <a:spAutoFit/>
          </a:bodyPr>
          <a:lstStyle/>
          <a:p>
            <a:r>
              <a:rPr lang="en-GB" sz="1200" dirty="0"/>
              <a:t>http://www.slideshare.net/LekkiFrazierWood/lecture-6-candidate-gene-association-full</a:t>
            </a:r>
          </a:p>
        </p:txBody>
      </p:sp>
    </p:spTree>
    <p:extLst>
      <p:ext uri="{BB962C8B-B14F-4D97-AF65-F5344CB8AC3E}">
        <p14:creationId xmlns:p14="http://schemas.microsoft.com/office/powerpoint/2010/main" val="3426059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Linkage vs Association</a:t>
            </a:r>
            <a:endParaRPr lang="en-GB" dirty="0"/>
          </a:p>
        </p:txBody>
      </p:sp>
      <p:pic>
        <p:nvPicPr>
          <p:cNvPr id="1026" name="Picture 2" descr="Family-based designs for genome-wide association stud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3472" y="2238355"/>
            <a:ext cx="6296025" cy="412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973427" y="6537947"/>
            <a:ext cx="3218573" cy="276999"/>
          </a:xfrm>
          <a:prstGeom prst="rect">
            <a:avLst/>
          </a:prstGeom>
          <a:noFill/>
        </p:spPr>
        <p:txBody>
          <a:bodyPr wrap="none" rtlCol="0">
            <a:spAutoFit/>
          </a:bodyPr>
          <a:lstStyle/>
          <a:p>
            <a:r>
              <a:rPr lang="en-GB" sz="1200" i="1" dirty="0"/>
              <a:t>Nature Reviews Genetics </a:t>
            </a:r>
            <a:r>
              <a:rPr lang="en-GB" sz="1200" b="1" dirty="0"/>
              <a:t>12</a:t>
            </a:r>
            <a:r>
              <a:rPr lang="en-GB" sz="1200" dirty="0"/>
              <a:t>, 465-474 (July 2011)</a:t>
            </a:r>
          </a:p>
        </p:txBody>
      </p:sp>
    </p:spTree>
    <p:extLst>
      <p:ext uri="{BB962C8B-B14F-4D97-AF65-F5344CB8AC3E}">
        <p14:creationId xmlns:p14="http://schemas.microsoft.com/office/powerpoint/2010/main" val="1263213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Study choice</a:t>
            </a:r>
            <a:endParaRPr lang="en-GB" dirty="0"/>
          </a:p>
        </p:txBody>
      </p:sp>
      <p:pic>
        <p:nvPicPr>
          <p:cNvPr id="4" name="Picture 3"/>
          <p:cNvPicPr>
            <a:picLocks noChangeAspect="1"/>
          </p:cNvPicPr>
          <p:nvPr/>
        </p:nvPicPr>
        <p:blipFill rotWithShape="1">
          <a:blip r:embed="rId2"/>
          <a:srcRect l="19347" t="25286" r="19513" b="9444"/>
          <a:stretch/>
        </p:blipFill>
        <p:spPr>
          <a:xfrm>
            <a:off x="0" y="1575995"/>
            <a:ext cx="6476104" cy="3888889"/>
          </a:xfrm>
          <a:prstGeom prst="rect">
            <a:avLst/>
          </a:prstGeom>
        </p:spPr>
      </p:pic>
      <p:sp>
        <p:nvSpPr>
          <p:cNvPr id="5" name="TextBox 4"/>
          <p:cNvSpPr txBox="1"/>
          <p:nvPr/>
        </p:nvSpPr>
        <p:spPr>
          <a:xfrm>
            <a:off x="6557381" y="6528106"/>
            <a:ext cx="5634619" cy="276999"/>
          </a:xfrm>
          <a:prstGeom prst="rect">
            <a:avLst/>
          </a:prstGeom>
          <a:noFill/>
        </p:spPr>
        <p:txBody>
          <a:bodyPr wrap="none" rtlCol="0">
            <a:spAutoFit/>
          </a:bodyPr>
          <a:lstStyle/>
          <a:p>
            <a:r>
              <a:rPr lang="en-GB" sz="1200" dirty="0"/>
              <a:t>http://www.slideshare.net/LekkiFrazierWood/lecture-6-candidate-gene-association-full</a:t>
            </a:r>
          </a:p>
        </p:txBody>
      </p:sp>
      <p:sp>
        <p:nvSpPr>
          <p:cNvPr id="6" name="TextBox 5"/>
          <p:cNvSpPr txBox="1"/>
          <p:nvPr/>
        </p:nvSpPr>
        <p:spPr>
          <a:xfrm>
            <a:off x="3286074" y="5919405"/>
            <a:ext cx="6151107" cy="369332"/>
          </a:xfrm>
          <a:prstGeom prst="rect">
            <a:avLst/>
          </a:prstGeom>
          <a:noFill/>
        </p:spPr>
        <p:txBody>
          <a:bodyPr wrap="none" rtlCol="0">
            <a:spAutoFit/>
          </a:bodyPr>
          <a:lstStyle/>
          <a:p>
            <a:r>
              <a:rPr lang="en-GB" dirty="0" smtClean="0"/>
              <a:t>Importantly the different studies can better detect different loci</a:t>
            </a:r>
            <a:endParaRPr lang="en-GB"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316" y="1468419"/>
            <a:ext cx="5891755" cy="43434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092" y="6528106"/>
            <a:ext cx="5232266" cy="553998"/>
          </a:xfrm>
          <a:prstGeom prst="rect">
            <a:avLst/>
          </a:prstGeom>
          <a:noFill/>
        </p:spPr>
        <p:txBody>
          <a:bodyPr wrap="none" rtlCol="0">
            <a:spAutoFit/>
          </a:bodyPr>
          <a:lstStyle/>
          <a:p>
            <a:r>
              <a:rPr lang="en-US" altLang="en-US" sz="1200" dirty="0"/>
              <a:t>PLOS Computational Biology 8(12): e1002822. doi:10.1371/journal.pcbi.1002822</a:t>
            </a:r>
          </a:p>
          <a:p>
            <a:endParaRPr lang="en-GB" dirty="0"/>
          </a:p>
        </p:txBody>
      </p:sp>
    </p:spTree>
    <p:extLst>
      <p:ext uri="{BB962C8B-B14F-4D97-AF65-F5344CB8AC3E}">
        <p14:creationId xmlns:p14="http://schemas.microsoft.com/office/powerpoint/2010/main" val="17999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01839" y="2911426"/>
            <a:ext cx="5788616" cy="369332"/>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sp>
        <p:nvSpPr>
          <p:cNvPr id="5" name="TextBox 4"/>
          <p:cNvSpPr txBox="1"/>
          <p:nvPr/>
        </p:nvSpPr>
        <p:spPr>
          <a:xfrm>
            <a:off x="2801839" y="881038"/>
            <a:ext cx="7847829" cy="2031325"/>
          </a:xfrm>
          <a:prstGeom prst="rect">
            <a:avLst/>
          </a:prstGeom>
          <a:noFill/>
        </p:spPr>
        <p:txBody>
          <a:bodyPr wrap="square" rtlCol="0">
            <a:spAutoFit/>
          </a:bodyPr>
          <a:lstStyle/>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                   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                                             </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        </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a:t>
            </a:r>
            <a:r>
              <a:rPr lang="en-GB" b="1" dirty="0" smtClean="0">
                <a:solidFill>
                  <a:srgbClr val="0070C0"/>
                </a:solidFill>
                <a:latin typeface="Courier New" panose="02070309020205020404" pitchFamily="49" charset="0"/>
                <a:cs typeface="Courier New" panose="02070309020205020404" pitchFamily="49" charset="0"/>
              </a:rPr>
              <a:t>AA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a:t>
            </a:r>
            <a:r>
              <a:rPr lang="en-GB" b="1" dirty="0" smtClean="0">
                <a:solidFill>
                  <a:srgbClr val="0070C0"/>
                </a:solidFill>
                <a:latin typeface="Courier New" panose="02070309020205020404" pitchFamily="49" charset="0"/>
                <a:cs typeface="Courier New" panose="02070309020205020404" pitchFamily="49" charset="0"/>
              </a:rPr>
              <a:t>AA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p>
          <a:p>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FFC000"/>
                </a:solidFill>
                <a:latin typeface="Courier New" panose="02070309020205020404" pitchFamily="49" charset="0"/>
                <a:cs typeface="Courier New" panose="02070309020205020404" pitchFamily="49" charset="0"/>
              </a:rPr>
              <a:t>GG</a:t>
            </a:r>
            <a:r>
              <a:rPr lang="en-GB" b="1" dirty="0" smtClean="0">
                <a:solidFill>
                  <a:srgbClr val="0070C0"/>
                </a:solidFill>
                <a:latin typeface="Courier New" panose="02070309020205020404" pitchFamily="49" charset="0"/>
                <a:cs typeface="Courier New" panose="02070309020205020404" pitchFamily="49" charset="0"/>
              </a:rPr>
              <a:t>AA</a:t>
            </a:r>
            <a:r>
              <a:rPr lang="en-GB" b="1" dirty="0" smtClean="0">
                <a:solidFill>
                  <a:srgbClr val="FF0000"/>
                </a:solidFill>
                <a:latin typeface="Courier New" panose="02070309020205020404" pitchFamily="49" charset="0"/>
                <a:cs typeface="Courier New" panose="02070309020205020404" pitchFamily="49" charset="0"/>
              </a:rPr>
              <a:t>TT</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C000"/>
                </a:solidFill>
                <a:latin typeface="Courier New" panose="02070309020205020404" pitchFamily="49" charset="0"/>
                <a:cs typeface="Courier New" panose="02070309020205020404" pitchFamily="49" charset="0"/>
              </a:rPr>
              <a:t>G</a:t>
            </a:r>
            <a:r>
              <a:rPr lang="en-GB" b="1" dirty="0" smtClean="0">
                <a:solidFill>
                  <a:srgbClr val="00B050"/>
                </a:solidFill>
                <a:latin typeface="Courier New" panose="02070309020205020404" pitchFamily="49" charset="0"/>
                <a:cs typeface="Courier New" panose="02070309020205020404" pitchFamily="49" charset="0"/>
              </a:rPr>
              <a:t>C</a:t>
            </a:r>
            <a:r>
              <a:rPr lang="en-GB" b="1" dirty="0" smtClean="0">
                <a:solidFill>
                  <a:srgbClr val="0070C0"/>
                </a:solidFill>
                <a:latin typeface="Courier New" panose="02070309020205020404" pitchFamily="49" charset="0"/>
                <a:cs typeface="Courier New" panose="02070309020205020404" pitchFamily="49" charset="0"/>
              </a:rPr>
              <a:t>A</a:t>
            </a:r>
            <a:r>
              <a:rPr lang="en-GB" b="1" dirty="0" smtClean="0">
                <a:solidFill>
                  <a:srgbClr val="FF0000"/>
                </a:solidFill>
                <a:latin typeface="Courier New" panose="02070309020205020404" pitchFamily="49" charset="0"/>
                <a:cs typeface="Courier New" panose="02070309020205020404" pitchFamily="49" charset="0"/>
              </a:rPr>
              <a:t>TTT</a:t>
            </a:r>
            <a:endParaRPr lang="en-GB" b="1" dirty="0">
              <a:solidFill>
                <a:srgbClr val="FF0000"/>
              </a:solidFill>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2974587" y="2900960"/>
            <a:ext cx="53465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8" name="Chart 7"/>
          <p:cNvGraphicFramePr>
            <a:graphicFrameLocks/>
          </p:cNvGraphicFramePr>
          <p:nvPr>
            <p:extLst>
              <p:ext uri="{D42A27DB-BD31-4B8C-83A1-F6EECF244321}">
                <p14:modId xmlns:p14="http://schemas.microsoft.com/office/powerpoint/2010/main" val="271244206"/>
              </p:ext>
            </p:extLst>
          </p:nvPr>
        </p:nvGraphicFramePr>
        <p:xfrm>
          <a:off x="2232997" y="3289819"/>
          <a:ext cx="6241311"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5465295" y="940642"/>
            <a:ext cx="186068" cy="4731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p:cNvSpPr/>
          <p:nvPr/>
        </p:nvSpPr>
        <p:spPr>
          <a:xfrm>
            <a:off x="6271596" y="933556"/>
            <a:ext cx="186068" cy="4731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p:cNvSpPr/>
          <p:nvPr/>
        </p:nvSpPr>
        <p:spPr>
          <a:xfrm>
            <a:off x="8180145" y="922928"/>
            <a:ext cx="186068" cy="47314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p:cNvSpPr txBox="1"/>
          <p:nvPr/>
        </p:nvSpPr>
        <p:spPr>
          <a:xfrm rot="2076145">
            <a:off x="5299498" y="6132272"/>
            <a:ext cx="1797993" cy="369332"/>
          </a:xfrm>
          <a:prstGeom prst="rect">
            <a:avLst/>
          </a:prstGeom>
          <a:noFill/>
        </p:spPr>
        <p:txBody>
          <a:bodyPr wrap="none" rtlCol="0">
            <a:spAutoFit/>
          </a:bodyPr>
          <a:lstStyle/>
          <a:p>
            <a:r>
              <a:rPr lang="en-GB" dirty="0" smtClean="0"/>
              <a:t>Homozygote G/G</a:t>
            </a:r>
            <a:endParaRPr lang="en-GB" dirty="0"/>
          </a:p>
        </p:txBody>
      </p:sp>
      <p:sp>
        <p:nvSpPr>
          <p:cNvPr id="13" name="TextBox 12"/>
          <p:cNvSpPr txBox="1"/>
          <p:nvPr/>
        </p:nvSpPr>
        <p:spPr>
          <a:xfrm rot="2076145">
            <a:off x="6059110" y="6123211"/>
            <a:ext cx="1859483" cy="369332"/>
          </a:xfrm>
          <a:prstGeom prst="rect">
            <a:avLst/>
          </a:prstGeom>
          <a:noFill/>
        </p:spPr>
        <p:txBody>
          <a:bodyPr wrap="none" rtlCol="0">
            <a:spAutoFit/>
          </a:bodyPr>
          <a:lstStyle/>
          <a:p>
            <a:r>
              <a:rPr lang="en-GB" dirty="0" smtClean="0"/>
              <a:t>Heterozygote A/G</a:t>
            </a:r>
            <a:endParaRPr lang="en-GB" dirty="0"/>
          </a:p>
        </p:txBody>
      </p:sp>
      <p:sp>
        <p:nvSpPr>
          <p:cNvPr id="14" name="TextBox 13"/>
          <p:cNvSpPr txBox="1"/>
          <p:nvPr/>
        </p:nvSpPr>
        <p:spPr>
          <a:xfrm rot="2076145">
            <a:off x="7986076" y="6123211"/>
            <a:ext cx="1795171" cy="369332"/>
          </a:xfrm>
          <a:prstGeom prst="rect">
            <a:avLst/>
          </a:prstGeom>
          <a:noFill/>
        </p:spPr>
        <p:txBody>
          <a:bodyPr wrap="none" rtlCol="0">
            <a:spAutoFit/>
          </a:bodyPr>
          <a:lstStyle/>
          <a:p>
            <a:r>
              <a:rPr lang="en-GB" dirty="0" smtClean="0"/>
              <a:t>Sequencing error</a:t>
            </a:r>
            <a:endParaRPr lang="en-GB" dirty="0"/>
          </a:p>
        </p:txBody>
      </p:sp>
      <p:sp>
        <p:nvSpPr>
          <p:cNvPr id="16" name="Title 1"/>
          <p:cNvSpPr txBox="1">
            <a:spLocks/>
          </p:cNvSpPr>
          <p:nvPr/>
        </p:nvSpPr>
        <p:spPr>
          <a:xfrm>
            <a:off x="-1499141" y="-41310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dirty="0" smtClean="0"/>
              <a:t>Basis of variant calling</a:t>
            </a:r>
            <a:endParaRPr lang="en-GB" dirty="0"/>
          </a:p>
        </p:txBody>
      </p:sp>
      <p:sp>
        <p:nvSpPr>
          <p:cNvPr id="2" name="TextBox 1"/>
          <p:cNvSpPr txBox="1"/>
          <p:nvPr/>
        </p:nvSpPr>
        <p:spPr>
          <a:xfrm>
            <a:off x="1364939" y="2900960"/>
            <a:ext cx="1126783" cy="369332"/>
          </a:xfrm>
          <a:prstGeom prst="rect">
            <a:avLst/>
          </a:prstGeom>
          <a:noFill/>
        </p:spPr>
        <p:txBody>
          <a:bodyPr wrap="none" rtlCol="0">
            <a:spAutoFit/>
          </a:bodyPr>
          <a:lstStyle/>
          <a:p>
            <a:r>
              <a:rPr lang="en-GB" dirty="0" smtClean="0"/>
              <a:t>Reference</a:t>
            </a:r>
            <a:endParaRPr lang="en-GB" dirty="0"/>
          </a:p>
        </p:txBody>
      </p:sp>
      <p:sp>
        <p:nvSpPr>
          <p:cNvPr id="3" name="Left Brace 2"/>
          <p:cNvSpPr/>
          <p:nvPr/>
        </p:nvSpPr>
        <p:spPr>
          <a:xfrm>
            <a:off x="2750345" y="940642"/>
            <a:ext cx="45719" cy="18588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TextBox 14"/>
          <p:cNvSpPr txBox="1"/>
          <p:nvPr/>
        </p:nvSpPr>
        <p:spPr>
          <a:xfrm>
            <a:off x="1183004" y="1685390"/>
            <a:ext cx="1459246" cy="369332"/>
          </a:xfrm>
          <a:prstGeom prst="rect">
            <a:avLst/>
          </a:prstGeom>
          <a:noFill/>
        </p:spPr>
        <p:txBody>
          <a:bodyPr wrap="none" rtlCol="0">
            <a:spAutoFit/>
          </a:bodyPr>
          <a:lstStyle/>
          <a:p>
            <a:r>
              <a:rPr lang="en-GB" dirty="0" smtClean="0"/>
              <a:t>Aligned reads</a:t>
            </a:r>
          </a:p>
        </p:txBody>
      </p:sp>
    </p:spTree>
    <p:extLst>
      <p:ext uri="{BB962C8B-B14F-4D97-AF65-F5344CB8AC3E}">
        <p14:creationId xmlns:p14="http://schemas.microsoft.com/office/powerpoint/2010/main" val="15161566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Linkage disequilibrium</a:t>
            </a:r>
            <a:endParaRPr lang="en-GB" dirty="0"/>
          </a:p>
        </p:txBody>
      </p:sp>
      <p:pic>
        <p:nvPicPr>
          <p:cNvPr id="1026" name="Picture 2" descr="http://www.yourgenome.org/sites/default/files/illustrations/process/genetic_mapping_recombination_yourgen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724" y="2097740"/>
            <a:ext cx="6083088" cy="23318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0075" y="4365010"/>
            <a:ext cx="5642385" cy="2123658"/>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Recombination breaks down links between distant variants (e.g. A and C)</a:t>
            </a:r>
          </a:p>
          <a:p>
            <a:pPr marL="285750" indent="-285750">
              <a:buFont typeface="Arial" panose="020B0604020202020204" pitchFamily="34" charset="0"/>
              <a:buChar char="•"/>
            </a:pPr>
            <a:r>
              <a:rPr lang="en-GB" sz="2200" dirty="0"/>
              <a:t>L</a:t>
            </a:r>
            <a:r>
              <a:rPr lang="en-GB" sz="2200" dirty="0" smtClean="0"/>
              <a:t>ink between nearby variants (e.g. A and B) less likely to be broken down and variants likely to be inherited together across generations</a:t>
            </a:r>
            <a:endParaRPr lang="en-GB" sz="2200" dirty="0"/>
          </a:p>
        </p:txBody>
      </p:sp>
      <p:sp>
        <p:nvSpPr>
          <p:cNvPr id="5" name="TextBox 4"/>
          <p:cNvSpPr txBox="1"/>
          <p:nvPr/>
        </p:nvSpPr>
        <p:spPr>
          <a:xfrm>
            <a:off x="103680" y="1959240"/>
            <a:ext cx="1654235" cy="276999"/>
          </a:xfrm>
          <a:prstGeom prst="rect">
            <a:avLst/>
          </a:prstGeom>
          <a:noFill/>
        </p:spPr>
        <p:txBody>
          <a:bodyPr wrap="none" rtlCol="0">
            <a:spAutoFit/>
          </a:bodyPr>
          <a:lstStyle/>
          <a:p>
            <a:r>
              <a:rPr lang="en-GB" sz="1200" dirty="0" smtClean="0"/>
              <a:t>From Genome research</a:t>
            </a:r>
            <a:endParaRPr lang="en-GB" sz="1200" dirty="0"/>
          </a:p>
        </p:txBody>
      </p:sp>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226" y="1534602"/>
            <a:ext cx="5137486" cy="270994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671125" y="4106045"/>
            <a:ext cx="2580258" cy="276999"/>
          </a:xfrm>
          <a:prstGeom prst="rect">
            <a:avLst/>
          </a:prstGeom>
          <a:noFill/>
        </p:spPr>
        <p:txBody>
          <a:bodyPr wrap="none" rtlCol="0">
            <a:spAutoFit/>
          </a:bodyPr>
          <a:lstStyle/>
          <a:p>
            <a:r>
              <a:rPr lang="en-GB" sz="1200" dirty="0"/>
              <a:t>Nature 507, 371–375 (20 March 2014)</a:t>
            </a:r>
          </a:p>
        </p:txBody>
      </p:sp>
      <p:sp>
        <p:nvSpPr>
          <p:cNvPr id="11" name="TextBox 10"/>
          <p:cNvSpPr txBox="1"/>
          <p:nvPr/>
        </p:nvSpPr>
        <p:spPr>
          <a:xfrm>
            <a:off x="8622255" y="511539"/>
            <a:ext cx="2780851" cy="923330"/>
          </a:xfrm>
          <a:prstGeom prst="rect">
            <a:avLst/>
          </a:prstGeom>
          <a:noFill/>
        </p:spPr>
        <p:txBody>
          <a:bodyPr wrap="square" rtlCol="0">
            <a:spAutoFit/>
          </a:bodyPr>
          <a:lstStyle/>
          <a:p>
            <a:pPr algn="ctr"/>
            <a:r>
              <a:rPr lang="en-GB" dirty="0" smtClean="0"/>
              <a:t>Variants in high LD i.e. genotypes are highly correlated</a:t>
            </a:r>
            <a:endParaRPr lang="en-GB" dirty="0"/>
          </a:p>
        </p:txBody>
      </p:sp>
      <p:sp>
        <p:nvSpPr>
          <p:cNvPr id="13" name="Left Brace 12"/>
          <p:cNvSpPr/>
          <p:nvPr/>
        </p:nvSpPr>
        <p:spPr>
          <a:xfrm rot="5400000">
            <a:off x="9924444" y="727393"/>
            <a:ext cx="125727" cy="15406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pic>
        <p:nvPicPr>
          <p:cNvPr id="1032" name="Picture 8" descr="Extent of linkage disequilibrium. Extent of linkage disequilibrium (r2) in Norwegian Red cattle (black), Holsteins (light blue), Sided Troender and Nordland Cattle (green), Finnish Ayrshires (dark blue), and Icelandic Cattle (yel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812" y="4244544"/>
            <a:ext cx="3316530" cy="25197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907793" y="5039934"/>
            <a:ext cx="2086983" cy="923330"/>
          </a:xfrm>
          <a:prstGeom prst="rect">
            <a:avLst/>
          </a:prstGeom>
          <a:noFill/>
        </p:spPr>
        <p:txBody>
          <a:bodyPr wrap="square" rtlCol="0">
            <a:spAutoFit/>
          </a:bodyPr>
          <a:lstStyle/>
          <a:p>
            <a:r>
              <a:rPr lang="en-GB" dirty="0" smtClean="0"/>
              <a:t>Cattle LD – LD drops rapidly with distance</a:t>
            </a:r>
          </a:p>
        </p:txBody>
      </p:sp>
      <p:sp>
        <p:nvSpPr>
          <p:cNvPr id="15" name="TextBox 14"/>
          <p:cNvSpPr txBox="1"/>
          <p:nvPr/>
        </p:nvSpPr>
        <p:spPr>
          <a:xfrm>
            <a:off x="9944789" y="6581001"/>
            <a:ext cx="2032929" cy="276999"/>
          </a:xfrm>
          <a:prstGeom prst="rect">
            <a:avLst/>
          </a:prstGeom>
          <a:noFill/>
        </p:spPr>
        <p:txBody>
          <a:bodyPr wrap="none" rtlCol="0">
            <a:spAutoFit/>
          </a:bodyPr>
          <a:lstStyle/>
          <a:p>
            <a:r>
              <a:rPr lang="en-GB" sz="1200" dirty="0"/>
              <a:t>BMC Genomics. 2011; 12: 33.</a:t>
            </a:r>
          </a:p>
        </p:txBody>
      </p:sp>
    </p:spTree>
    <p:extLst>
      <p:ext uri="{BB962C8B-B14F-4D97-AF65-F5344CB8AC3E}">
        <p14:creationId xmlns:p14="http://schemas.microsoft.com/office/powerpoint/2010/main" val="3229224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Linkage and GWAS depend on recombination</a:t>
            </a:r>
            <a:endParaRPr lang="en-GB" dirty="0"/>
          </a:p>
        </p:txBody>
      </p:sp>
      <p:pic>
        <p:nvPicPr>
          <p:cNvPr id="2050" name="Picture 2" descr="Image result for linkage disequilibri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9930" y="1434568"/>
            <a:ext cx="8770900" cy="50456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51045" y="6521064"/>
            <a:ext cx="3095463" cy="276999"/>
          </a:xfrm>
          <a:prstGeom prst="rect">
            <a:avLst/>
          </a:prstGeom>
          <a:noFill/>
        </p:spPr>
        <p:txBody>
          <a:bodyPr wrap="none" rtlCol="0">
            <a:spAutoFit/>
          </a:bodyPr>
          <a:lstStyle/>
          <a:p>
            <a:r>
              <a:rPr lang="en-US" altLang="en-US" sz="1200" dirty="0"/>
              <a:t>PLOS Computational Biology 8(12): e1002822. </a:t>
            </a:r>
            <a:endParaRPr lang="en-GB" dirty="0"/>
          </a:p>
        </p:txBody>
      </p:sp>
    </p:spTree>
    <p:extLst>
      <p:ext uri="{BB962C8B-B14F-4D97-AF65-F5344CB8AC3E}">
        <p14:creationId xmlns:p14="http://schemas.microsoft.com/office/powerpoint/2010/main" val="1557305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GWAS traditionally depend on LD</a:t>
            </a:r>
            <a:endParaRPr lang="en-GB" dirty="0"/>
          </a:p>
        </p:txBody>
      </p:sp>
      <p:pic>
        <p:nvPicPr>
          <p:cNvPr id="3074" name="Picture 2" descr="http://journals.plos.org/ploscompbiol/article/figure/image?size=large&amp;id=10.1371/journal.pcbi.1002822.g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684"/>
          <a:stretch/>
        </p:blipFill>
        <p:spPr bwMode="auto">
          <a:xfrm>
            <a:off x="438550" y="1473797"/>
            <a:ext cx="4541958" cy="529814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journals.plos.org/ploscompbiol/article/figure/image?size=large&amp;id=10.1371/journal.pcbi.1002822.g0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593" y="4640253"/>
            <a:ext cx="3947955" cy="17220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038653" y="6494939"/>
            <a:ext cx="3095463" cy="276999"/>
          </a:xfrm>
          <a:prstGeom prst="rect">
            <a:avLst/>
          </a:prstGeom>
          <a:noFill/>
        </p:spPr>
        <p:txBody>
          <a:bodyPr wrap="none" rtlCol="0">
            <a:spAutoFit/>
          </a:bodyPr>
          <a:lstStyle/>
          <a:p>
            <a:r>
              <a:rPr lang="en-US" altLang="en-US" sz="1200" dirty="0"/>
              <a:t>PLOS Computational Biology 8(12): e1002822. </a:t>
            </a:r>
            <a:endParaRPr lang="en-GB" dirty="0"/>
          </a:p>
        </p:txBody>
      </p:sp>
      <p:sp>
        <p:nvSpPr>
          <p:cNvPr id="3" name="TextBox 2"/>
          <p:cNvSpPr txBox="1"/>
          <p:nvPr/>
        </p:nvSpPr>
        <p:spPr>
          <a:xfrm>
            <a:off x="5724303" y="2168824"/>
            <a:ext cx="5902534" cy="2123658"/>
          </a:xfrm>
          <a:prstGeom prst="rect">
            <a:avLst/>
          </a:prstGeom>
          <a:noFill/>
        </p:spPr>
        <p:txBody>
          <a:bodyPr wrap="square" rtlCol="0">
            <a:spAutoFit/>
          </a:bodyPr>
          <a:lstStyle/>
          <a:p>
            <a:pPr marL="285750" indent="-285750">
              <a:buFont typeface="Arial" panose="020B0604020202020204" pitchFamily="34" charset="0"/>
              <a:buChar char="•"/>
            </a:pPr>
            <a:r>
              <a:rPr lang="en-GB" sz="2200" dirty="0" smtClean="0"/>
              <a:t>LD means less variants need to be genotyped</a:t>
            </a:r>
          </a:p>
          <a:p>
            <a:pPr marL="285750" indent="-285750">
              <a:buFont typeface="Arial" panose="020B0604020202020204" pitchFamily="34" charset="0"/>
              <a:buChar char="•"/>
            </a:pPr>
            <a:r>
              <a:rPr lang="en-GB" sz="2200" dirty="0" smtClean="0"/>
              <a:t>However means determining causative variant is difficult</a:t>
            </a:r>
          </a:p>
          <a:p>
            <a:pPr marL="285750" indent="-285750">
              <a:buFont typeface="Arial" panose="020B0604020202020204" pitchFamily="34" charset="0"/>
              <a:buChar char="•"/>
            </a:pPr>
            <a:r>
              <a:rPr lang="en-GB" sz="2200" dirty="0" smtClean="0"/>
              <a:t>Variant prioritisation can help identify candidate causative variant among those in high LD</a:t>
            </a:r>
            <a:endParaRPr lang="en-GB" sz="2200" dirty="0"/>
          </a:p>
        </p:txBody>
      </p:sp>
    </p:spTree>
    <p:extLst>
      <p:ext uri="{BB962C8B-B14F-4D97-AF65-F5344CB8AC3E}">
        <p14:creationId xmlns:p14="http://schemas.microsoft.com/office/powerpoint/2010/main" val="4907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88"/>
            <a:ext cx="10515600" cy="1325563"/>
          </a:xfrm>
        </p:spPr>
        <p:txBody>
          <a:bodyPr/>
          <a:lstStyle/>
          <a:p>
            <a:r>
              <a:rPr lang="en-GB" dirty="0" smtClean="0"/>
              <a:t>GWAS pipeline</a:t>
            </a:r>
            <a:endParaRPr lang="en-GB" dirty="0"/>
          </a:p>
        </p:txBody>
      </p:sp>
      <p:pic>
        <p:nvPicPr>
          <p:cNvPr id="4" name="Picture 3" descr="nrd2519-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145" y="1249977"/>
            <a:ext cx="4059237" cy="54213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248313" y="6532791"/>
            <a:ext cx="3862789" cy="276999"/>
          </a:xfrm>
          <a:prstGeom prst="rect">
            <a:avLst/>
          </a:prstGeom>
          <a:noFill/>
        </p:spPr>
        <p:txBody>
          <a:bodyPr wrap="none" rtlCol="0">
            <a:spAutoFit/>
          </a:bodyPr>
          <a:lstStyle/>
          <a:p>
            <a:r>
              <a:rPr lang="en-GB" sz="1200" i="1" dirty="0"/>
              <a:t>Nature Reviews Drug Discovery</a:t>
            </a:r>
            <a:r>
              <a:rPr lang="en-GB" sz="1200" dirty="0"/>
              <a:t> </a:t>
            </a:r>
            <a:r>
              <a:rPr lang="en-GB" sz="1200" b="1" dirty="0"/>
              <a:t>7</a:t>
            </a:r>
            <a:r>
              <a:rPr lang="en-GB" sz="1200" dirty="0"/>
              <a:t>, 221-230 (February 2008)</a:t>
            </a:r>
          </a:p>
        </p:txBody>
      </p:sp>
    </p:spTree>
    <p:extLst>
      <p:ext uri="{BB962C8B-B14F-4D97-AF65-F5344CB8AC3E}">
        <p14:creationId xmlns:p14="http://schemas.microsoft.com/office/powerpoint/2010/main" val="4011573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phenotype</a:t>
            </a:r>
            <a:endParaRPr lang="en-GB" dirty="0"/>
          </a:p>
        </p:txBody>
      </p:sp>
      <p:pic>
        <p:nvPicPr>
          <p:cNvPr id="5122" name="Picture 2" descr="Common disorders are quantitative traits"/>
          <p:cNvPicPr>
            <a:picLocks noChangeAspect="1" noChangeArrowheads="1"/>
          </p:cNvPicPr>
          <p:nvPr/>
        </p:nvPicPr>
        <p:blipFill rotWithShape="1">
          <a:blip r:embed="rId2">
            <a:extLst>
              <a:ext uri="{28A0092B-C50C-407E-A947-70E740481C1C}">
                <a14:useLocalDpi xmlns:a14="http://schemas.microsoft.com/office/drawing/2010/main" val="0"/>
              </a:ext>
            </a:extLst>
          </a:blip>
          <a:srcRect t="68592" b="3719"/>
          <a:stretch/>
        </p:blipFill>
        <p:spPr bwMode="auto">
          <a:xfrm>
            <a:off x="7088878" y="3453206"/>
            <a:ext cx="3333750" cy="21838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66634" y="2052272"/>
            <a:ext cx="5230727" cy="492443"/>
          </a:xfrm>
          <a:prstGeom prst="rect">
            <a:avLst/>
          </a:prstGeom>
          <a:noFill/>
        </p:spPr>
        <p:txBody>
          <a:bodyPr wrap="none" rtlCol="0">
            <a:spAutoFit/>
          </a:bodyPr>
          <a:lstStyle/>
          <a:p>
            <a:r>
              <a:rPr lang="en-GB" sz="2600" dirty="0" smtClean="0"/>
              <a:t>Quantitative traits e.g. height, weight</a:t>
            </a:r>
            <a:endParaRPr lang="en-GB" sz="2600" dirty="0"/>
          </a:p>
        </p:txBody>
      </p:sp>
      <p:sp>
        <p:nvSpPr>
          <p:cNvPr id="5" name="TextBox 4"/>
          <p:cNvSpPr txBox="1"/>
          <p:nvPr/>
        </p:nvSpPr>
        <p:spPr>
          <a:xfrm>
            <a:off x="8436957" y="6406999"/>
            <a:ext cx="3632148" cy="276999"/>
          </a:xfrm>
          <a:prstGeom prst="rect">
            <a:avLst/>
          </a:prstGeom>
          <a:noFill/>
        </p:spPr>
        <p:txBody>
          <a:bodyPr wrap="none" rtlCol="0">
            <a:spAutoFit/>
          </a:bodyPr>
          <a:lstStyle/>
          <a:p>
            <a:r>
              <a:rPr lang="en-GB" sz="1200" i="1" dirty="0"/>
              <a:t>Nature Reviews Genetics</a:t>
            </a:r>
            <a:r>
              <a:rPr lang="en-GB" sz="1200" dirty="0"/>
              <a:t> </a:t>
            </a:r>
            <a:r>
              <a:rPr lang="en-GB" sz="1200" b="1" dirty="0"/>
              <a:t>10</a:t>
            </a:r>
            <a:r>
              <a:rPr lang="en-GB" sz="1200" dirty="0"/>
              <a:t>, 872-878 (December 2009)</a:t>
            </a:r>
          </a:p>
        </p:txBody>
      </p:sp>
      <p:pic>
        <p:nvPicPr>
          <p:cNvPr id="5124" name="Picture 4" descr="Image result for case control nature reviews genetics"/>
          <p:cNvPicPr>
            <a:picLocks noChangeAspect="1" noChangeArrowheads="1"/>
          </p:cNvPicPr>
          <p:nvPr/>
        </p:nvPicPr>
        <p:blipFill rotWithShape="1">
          <a:blip r:embed="rId3">
            <a:extLst>
              <a:ext uri="{28A0092B-C50C-407E-A947-70E740481C1C}">
                <a14:useLocalDpi xmlns:a14="http://schemas.microsoft.com/office/drawing/2010/main" val="0"/>
              </a:ext>
            </a:extLst>
          </a:blip>
          <a:srcRect t="8243" b="33682"/>
          <a:stretch/>
        </p:blipFill>
        <p:spPr bwMode="auto">
          <a:xfrm>
            <a:off x="1026945" y="3189642"/>
            <a:ext cx="4048125" cy="21407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92132" y="2748578"/>
            <a:ext cx="713657" cy="369332"/>
          </a:xfrm>
          <a:prstGeom prst="rect">
            <a:avLst/>
          </a:prstGeom>
          <a:noFill/>
        </p:spPr>
        <p:txBody>
          <a:bodyPr wrap="none" rtlCol="0">
            <a:spAutoFit/>
          </a:bodyPr>
          <a:lstStyle/>
          <a:p>
            <a:r>
              <a:rPr lang="en-GB" dirty="0" smtClean="0"/>
              <a:t>Cases</a:t>
            </a:r>
            <a:endParaRPr lang="en-GB" dirty="0"/>
          </a:p>
        </p:txBody>
      </p:sp>
      <p:sp>
        <p:nvSpPr>
          <p:cNvPr id="10" name="TextBox 9"/>
          <p:cNvSpPr txBox="1"/>
          <p:nvPr/>
        </p:nvSpPr>
        <p:spPr>
          <a:xfrm>
            <a:off x="3826136" y="2822095"/>
            <a:ext cx="967509" cy="369332"/>
          </a:xfrm>
          <a:prstGeom prst="rect">
            <a:avLst/>
          </a:prstGeom>
          <a:noFill/>
        </p:spPr>
        <p:txBody>
          <a:bodyPr wrap="none" rtlCol="0">
            <a:spAutoFit/>
          </a:bodyPr>
          <a:lstStyle/>
          <a:p>
            <a:r>
              <a:rPr lang="en-GB" dirty="0" smtClean="0"/>
              <a:t>Controls</a:t>
            </a:r>
            <a:endParaRPr lang="en-GB" dirty="0"/>
          </a:p>
        </p:txBody>
      </p:sp>
      <p:sp>
        <p:nvSpPr>
          <p:cNvPr id="8" name="TextBox 7"/>
          <p:cNvSpPr txBox="1"/>
          <p:nvPr/>
        </p:nvSpPr>
        <p:spPr>
          <a:xfrm>
            <a:off x="1228341" y="1856026"/>
            <a:ext cx="3846729" cy="892552"/>
          </a:xfrm>
          <a:prstGeom prst="rect">
            <a:avLst/>
          </a:prstGeom>
          <a:noFill/>
        </p:spPr>
        <p:txBody>
          <a:bodyPr wrap="square" rtlCol="0">
            <a:spAutoFit/>
          </a:bodyPr>
          <a:lstStyle/>
          <a:p>
            <a:pPr algn="ctr"/>
            <a:r>
              <a:rPr lang="en-GB" sz="2600" dirty="0" smtClean="0"/>
              <a:t>Dichotomous traits e.g. diseases like cancer</a:t>
            </a:r>
            <a:endParaRPr lang="en-GB" sz="2600" dirty="0"/>
          </a:p>
        </p:txBody>
      </p:sp>
    </p:spTree>
    <p:extLst>
      <p:ext uri="{BB962C8B-B14F-4D97-AF65-F5344CB8AC3E}">
        <p14:creationId xmlns:p14="http://schemas.microsoft.com/office/powerpoint/2010/main" val="2087663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tests</a:t>
            </a:r>
            <a:endParaRPr lang="en-GB" dirty="0"/>
          </a:p>
        </p:txBody>
      </p:sp>
      <p:pic>
        <p:nvPicPr>
          <p:cNvPr id="4098" name="Picture 2" descr="A tutorial on statistical methods for population association studies"/>
          <p:cNvPicPr>
            <a:picLocks noChangeAspect="1" noChangeArrowheads="1"/>
          </p:cNvPicPr>
          <p:nvPr/>
        </p:nvPicPr>
        <p:blipFill rotWithShape="1">
          <a:blip r:embed="rId2">
            <a:extLst>
              <a:ext uri="{28A0092B-C50C-407E-A947-70E740481C1C}">
                <a14:useLocalDpi xmlns:a14="http://schemas.microsoft.com/office/drawing/2010/main" val="0"/>
              </a:ext>
            </a:extLst>
          </a:blip>
          <a:srcRect b="12253"/>
          <a:stretch/>
        </p:blipFill>
        <p:spPr bwMode="auto">
          <a:xfrm>
            <a:off x="1608340" y="2743606"/>
            <a:ext cx="3381375" cy="28583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tutorial on statistical methods for population association studies"/>
          <p:cNvPicPr>
            <a:picLocks noChangeAspect="1" noChangeArrowheads="1"/>
          </p:cNvPicPr>
          <p:nvPr/>
        </p:nvPicPr>
        <p:blipFill rotWithShape="1">
          <a:blip r:embed="rId3">
            <a:extLst>
              <a:ext uri="{28A0092B-C50C-407E-A947-70E740481C1C}">
                <a14:useLocalDpi xmlns:a14="http://schemas.microsoft.com/office/drawing/2010/main" val="0"/>
              </a:ext>
            </a:extLst>
          </a:blip>
          <a:srcRect b="11578"/>
          <a:stretch/>
        </p:blipFill>
        <p:spPr bwMode="auto">
          <a:xfrm>
            <a:off x="6567616" y="2963503"/>
            <a:ext cx="3381375" cy="26277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776128" y="6553868"/>
            <a:ext cx="3415872" cy="276999"/>
          </a:xfrm>
          <a:prstGeom prst="rect">
            <a:avLst/>
          </a:prstGeom>
          <a:noFill/>
        </p:spPr>
        <p:txBody>
          <a:bodyPr wrap="none" rtlCol="0">
            <a:spAutoFit/>
          </a:bodyPr>
          <a:lstStyle/>
          <a:p>
            <a:r>
              <a:rPr lang="en-GB" sz="1200" i="1" dirty="0"/>
              <a:t>Nature Reviews Genetics </a:t>
            </a:r>
            <a:r>
              <a:rPr lang="en-GB" sz="1200" b="1" dirty="0"/>
              <a:t>7</a:t>
            </a:r>
            <a:r>
              <a:rPr lang="en-GB" sz="1200" dirty="0"/>
              <a:t>, 781-791 (October 2006)</a:t>
            </a:r>
          </a:p>
        </p:txBody>
      </p:sp>
      <p:sp>
        <p:nvSpPr>
          <p:cNvPr id="3" name="TextBox 2"/>
          <p:cNvSpPr txBox="1"/>
          <p:nvPr/>
        </p:nvSpPr>
        <p:spPr>
          <a:xfrm>
            <a:off x="2343492" y="5777148"/>
            <a:ext cx="2292487" cy="923330"/>
          </a:xfrm>
          <a:prstGeom prst="rect">
            <a:avLst/>
          </a:prstGeom>
          <a:noFill/>
        </p:spPr>
        <p:txBody>
          <a:bodyPr wrap="none" rtlCol="0">
            <a:spAutoFit/>
          </a:bodyPr>
          <a:lstStyle/>
          <a:p>
            <a:pPr algn="ctr"/>
            <a:r>
              <a:rPr lang="en-GB" dirty="0" smtClean="0"/>
              <a:t>Tests used include:</a:t>
            </a:r>
          </a:p>
          <a:p>
            <a:pPr algn="ctr"/>
            <a:r>
              <a:rPr lang="en-GB" dirty="0" smtClean="0"/>
              <a:t>Cochran-Armitage test</a:t>
            </a:r>
          </a:p>
          <a:p>
            <a:pPr algn="ctr"/>
            <a:r>
              <a:rPr lang="en-GB" dirty="0" smtClean="0"/>
              <a:t>Logistic regression</a:t>
            </a:r>
            <a:endParaRPr lang="en-GB" dirty="0"/>
          </a:p>
        </p:txBody>
      </p:sp>
      <p:sp>
        <p:nvSpPr>
          <p:cNvPr id="7" name="TextBox 6"/>
          <p:cNvSpPr txBox="1"/>
          <p:nvPr/>
        </p:nvSpPr>
        <p:spPr>
          <a:xfrm>
            <a:off x="7400757" y="5753728"/>
            <a:ext cx="2586349" cy="646331"/>
          </a:xfrm>
          <a:prstGeom prst="rect">
            <a:avLst/>
          </a:prstGeom>
          <a:noFill/>
        </p:spPr>
        <p:txBody>
          <a:bodyPr wrap="none" rtlCol="0">
            <a:spAutoFit/>
          </a:bodyPr>
          <a:lstStyle/>
          <a:p>
            <a:pPr algn="ctr"/>
            <a:r>
              <a:rPr lang="en-GB" dirty="0" smtClean="0"/>
              <a:t>Tests used include:</a:t>
            </a:r>
          </a:p>
          <a:p>
            <a:pPr algn="ctr"/>
            <a:r>
              <a:rPr lang="en-GB" dirty="0" smtClean="0"/>
              <a:t>Multiple linear regression</a:t>
            </a:r>
            <a:endParaRPr lang="en-GB" dirty="0"/>
          </a:p>
        </p:txBody>
      </p:sp>
      <p:sp>
        <p:nvSpPr>
          <p:cNvPr id="5" name="TextBox 4"/>
          <p:cNvSpPr txBox="1"/>
          <p:nvPr/>
        </p:nvSpPr>
        <p:spPr>
          <a:xfrm>
            <a:off x="290198" y="1467842"/>
            <a:ext cx="11296298" cy="892552"/>
          </a:xfrm>
          <a:prstGeom prst="rect">
            <a:avLst/>
          </a:prstGeom>
          <a:noFill/>
        </p:spPr>
        <p:txBody>
          <a:bodyPr wrap="none" rtlCol="0">
            <a:spAutoFit/>
          </a:bodyPr>
          <a:lstStyle/>
          <a:p>
            <a:pPr marL="285750" indent="-285750">
              <a:buFont typeface="Arial" panose="020B0604020202020204" pitchFamily="34" charset="0"/>
              <a:buChar char="•"/>
            </a:pPr>
            <a:r>
              <a:rPr lang="en-GB" sz="2600" dirty="0" smtClean="0"/>
              <a:t>Testing whether phenotype differs between individuals with different genotypes</a:t>
            </a:r>
          </a:p>
          <a:p>
            <a:pPr marL="285750" indent="-285750">
              <a:buFont typeface="Arial" panose="020B0604020202020204" pitchFamily="34" charset="0"/>
              <a:buChar char="•"/>
            </a:pPr>
            <a:r>
              <a:rPr lang="en-GB" sz="2600" dirty="0" smtClean="0"/>
              <a:t>If slopes of lines ~ 0 then no association between locus and phenotype</a:t>
            </a:r>
            <a:endParaRPr lang="en-GB" sz="2600" dirty="0"/>
          </a:p>
        </p:txBody>
      </p:sp>
      <p:sp>
        <p:nvSpPr>
          <p:cNvPr id="6" name="TextBox 5"/>
          <p:cNvSpPr txBox="1"/>
          <p:nvPr/>
        </p:nvSpPr>
        <p:spPr>
          <a:xfrm>
            <a:off x="2536140" y="2327499"/>
            <a:ext cx="1936107" cy="369332"/>
          </a:xfrm>
          <a:prstGeom prst="rect">
            <a:avLst/>
          </a:prstGeom>
          <a:noFill/>
        </p:spPr>
        <p:txBody>
          <a:bodyPr wrap="none" rtlCol="0">
            <a:spAutoFit/>
          </a:bodyPr>
          <a:lstStyle/>
          <a:p>
            <a:r>
              <a:rPr lang="en-GB" b="1" dirty="0" smtClean="0"/>
              <a:t>Case control study</a:t>
            </a:r>
            <a:endParaRPr lang="en-GB" b="1" dirty="0"/>
          </a:p>
        </p:txBody>
      </p:sp>
      <p:sp>
        <p:nvSpPr>
          <p:cNvPr id="8" name="TextBox 7"/>
          <p:cNvSpPr txBox="1"/>
          <p:nvPr/>
        </p:nvSpPr>
        <p:spPr>
          <a:xfrm>
            <a:off x="7605399" y="2374274"/>
            <a:ext cx="1846146" cy="369332"/>
          </a:xfrm>
          <a:prstGeom prst="rect">
            <a:avLst/>
          </a:prstGeom>
          <a:noFill/>
        </p:spPr>
        <p:txBody>
          <a:bodyPr wrap="none" rtlCol="0">
            <a:spAutoFit/>
          </a:bodyPr>
          <a:lstStyle/>
          <a:p>
            <a:r>
              <a:rPr lang="en-GB" b="1" dirty="0" smtClean="0"/>
              <a:t>Quantitative trait</a:t>
            </a:r>
            <a:endParaRPr lang="en-GB" b="1" dirty="0"/>
          </a:p>
        </p:txBody>
      </p:sp>
    </p:spTree>
    <p:extLst>
      <p:ext uri="{BB962C8B-B14F-4D97-AF65-F5344CB8AC3E}">
        <p14:creationId xmlns:p14="http://schemas.microsoft.com/office/powerpoint/2010/main" val="2137046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models</a:t>
            </a:r>
            <a:endParaRPr lang="en-GB"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287" r="35624"/>
          <a:stretch/>
        </p:blipFill>
        <p:spPr bwMode="auto">
          <a:xfrm>
            <a:off x="3322039" y="1729419"/>
            <a:ext cx="5539022" cy="40628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p:cNvSpPr txBox="1"/>
          <p:nvPr/>
        </p:nvSpPr>
        <p:spPr>
          <a:xfrm>
            <a:off x="566569" y="2165971"/>
            <a:ext cx="2678307" cy="923330"/>
          </a:xfrm>
          <a:prstGeom prst="rect">
            <a:avLst/>
          </a:prstGeom>
          <a:noFill/>
        </p:spPr>
        <p:txBody>
          <a:bodyPr wrap="square" rtlCol="0">
            <a:spAutoFit/>
          </a:bodyPr>
          <a:lstStyle/>
          <a:p>
            <a:pPr algn="ctr"/>
            <a:r>
              <a:rPr lang="en-GB" dirty="0" smtClean="0"/>
              <a:t>Phenotype increases with each extra copy of B allele an individual carries</a:t>
            </a:r>
            <a:endParaRPr lang="en-GB" dirty="0"/>
          </a:p>
        </p:txBody>
      </p:sp>
      <p:sp>
        <p:nvSpPr>
          <p:cNvPr id="6" name="TextBox 5"/>
          <p:cNvSpPr txBox="1"/>
          <p:nvPr/>
        </p:nvSpPr>
        <p:spPr>
          <a:xfrm>
            <a:off x="566568" y="4133558"/>
            <a:ext cx="2678307" cy="1200329"/>
          </a:xfrm>
          <a:prstGeom prst="rect">
            <a:avLst/>
          </a:prstGeom>
          <a:noFill/>
        </p:spPr>
        <p:txBody>
          <a:bodyPr wrap="square" rtlCol="0">
            <a:spAutoFit/>
          </a:bodyPr>
          <a:lstStyle/>
          <a:p>
            <a:pPr algn="ctr"/>
            <a:r>
              <a:rPr lang="en-GB" dirty="0" smtClean="0"/>
              <a:t>Individual needs to carry two copies of B allele to exhibit maximum phenotype</a:t>
            </a:r>
            <a:endParaRPr lang="en-GB" dirty="0"/>
          </a:p>
        </p:txBody>
      </p:sp>
      <p:sp>
        <p:nvSpPr>
          <p:cNvPr id="7" name="TextBox 6"/>
          <p:cNvSpPr txBox="1"/>
          <p:nvPr/>
        </p:nvSpPr>
        <p:spPr>
          <a:xfrm>
            <a:off x="8700796" y="1959493"/>
            <a:ext cx="2678307" cy="1200329"/>
          </a:xfrm>
          <a:prstGeom prst="rect">
            <a:avLst/>
          </a:prstGeom>
          <a:noFill/>
        </p:spPr>
        <p:txBody>
          <a:bodyPr wrap="square" rtlCol="0">
            <a:spAutoFit/>
          </a:bodyPr>
          <a:lstStyle/>
          <a:p>
            <a:pPr algn="ctr"/>
            <a:r>
              <a:rPr lang="en-GB" dirty="0" smtClean="0"/>
              <a:t>Just one copy of the B allele is sufficient to exhibit maximum phenotype</a:t>
            </a:r>
            <a:endParaRPr lang="en-GB" dirty="0"/>
          </a:p>
        </p:txBody>
      </p:sp>
      <p:sp>
        <p:nvSpPr>
          <p:cNvPr id="8" name="TextBox 7"/>
          <p:cNvSpPr txBox="1"/>
          <p:nvPr/>
        </p:nvSpPr>
        <p:spPr>
          <a:xfrm>
            <a:off x="8700796" y="4133558"/>
            <a:ext cx="2678307" cy="1200329"/>
          </a:xfrm>
          <a:prstGeom prst="rect">
            <a:avLst/>
          </a:prstGeom>
          <a:noFill/>
        </p:spPr>
        <p:txBody>
          <a:bodyPr wrap="square" rtlCol="0">
            <a:spAutoFit/>
          </a:bodyPr>
          <a:lstStyle/>
          <a:p>
            <a:pPr algn="ctr"/>
            <a:r>
              <a:rPr lang="en-GB" dirty="0" smtClean="0"/>
              <a:t>Phenotype maximum when individual is heterozygote (heterozygote advantage)</a:t>
            </a:r>
            <a:endParaRPr lang="en-GB" dirty="0"/>
          </a:p>
        </p:txBody>
      </p:sp>
      <p:sp>
        <p:nvSpPr>
          <p:cNvPr id="9" name="Text Box 4"/>
          <p:cNvSpPr txBox="1">
            <a:spLocks noChangeArrowheads="1"/>
          </p:cNvSpPr>
          <p:nvPr/>
        </p:nvSpPr>
        <p:spPr bwMode="auto">
          <a:xfrm>
            <a:off x="8861061" y="6550544"/>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defPPr>
              <a:defRPr lang="en-GB"/>
            </a:defPPr>
            <a:lvl1pPr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1pPr>
            <a:lvl2pPr marL="4318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2pPr>
            <a:lvl3pPr marL="6477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3pPr>
            <a:lvl4pPr marL="8636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4pPr>
            <a:lvl5pPr marL="1079500" indent="-215900" algn="l" defTabSz="457200" rtl="0" fontAlgn="base" hangingPunct="0">
              <a:lnSpc>
                <a:spcPct val="93000"/>
              </a:lnSpc>
              <a:spcBef>
                <a:spcPct val="0"/>
              </a:spcBef>
              <a:spcAft>
                <a:spcPct val="0"/>
              </a:spcAft>
              <a:buClr>
                <a:srgbClr val="000000"/>
              </a:buClr>
              <a:buSzPct val="45000"/>
              <a:buFont typeface="Wingdings" panose="05000000000000000000" pitchFamily="2" charset="2"/>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GB" altLang="en-US" sz="1200" dirty="0" err="1">
                <a:latin typeface="+mn-lt"/>
              </a:rPr>
              <a:t>Yakov</a:t>
            </a:r>
            <a:r>
              <a:rPr lang="en-GB" altLang="en-US" sz="1200" dirty="0">
                <a:latin typeface="+mn-lt"/>
              </a:rPr>
              <a:t> A. </a:t>
            </a:r>
            <a:r>
              <a:rPr lang="en-GB" altLang="en-US" sz="1200" dirty="0" err="1">
                <a:latin typeface="+mn-lt"/>
              </a:rPr>
              <a:t>Tsepilov</a:t>
            </a:r>
            <a:r>
              <a:rPr lang="en-GB" altLang="en-US" sz="1200" dirty="0">
                <a:latin typeface="+mn-lt"/>
              </a:rPr>
              <a:t> et al. Genetics 2015;200:707-718</a:t>
            </a:r>
          </a:p>
        </p:txBody>
      </p:sp>
      <p:sp>
        <p:nvSpPr>
          <p:cNvPr id="10" name="TextBox 9"/>
          <p:cNvSpPr txBox="1"/>
          <p:nvPr/>
        </p:nvSpPr>
        <p:spPr>
          <a:xfrm>
            <a:off x="239151" y="6092114"/>
            <a:ext cx="8782084" cy="369332"/>
          </a:xfrm>
          <a:prstGeom prst="rect">
            <a:avLst/>
          </a:prstGeom>
          <a:noFill/>
        </p:spPr>
        <p:txBody>
          <a:bodyPr wrap="none" rtlCol="0">
            <a:spAutoFit/>
          </a:bodyPr>
          <a:lstStyle/>
          <a:p>
            <a:r>
              <a:rPr lang="en-GB" dirty="0" smtClean="0"/>
              <a:t>Can test different models by changing how the genotypes are coded in the regression model</a:t>
            </a:r>
            <a:endParaRPr lang="en-GB" dirty="0"/>
          </a:p>
        </p:txBody>
      </p:sp>
      <p:cxnSp>
        <p:nvCxnSpPr>
          <p:cNvPr id="12" name="Straight Arrow Connector 11"/>
          <p:cNvCxnSpPr/>
          <p:nvPr/>
        </p:nvCxnSpPr>
        <p:spPr>
          <a:xfrm flipV="1">
            <a:off x="2848708" y="5747149"/>
            <a:ext cx="829994" cy="275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8173329" y="5792317"/>
            <a:ext cx="337625" cy="299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7408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GWAS approach</a:t>
            </a:r>
            <a:endParaRPr lang="en-GB" dirty="0"/>
          </a:p>
        </p:txBody>
      </p:sp>
      <p:pic>
        <p:nvPicPr>
          <p:cNvPr id="2050" name="Picture 2" descr="https://upload.wikimedia.org/wikipedia/commons/1/1e/Method_example_for_GWA_study_desig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61" y="1690688"/>
            <a:ext cx="5472055" cy="4104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42329" y="6056554"/>
            <a:ext cx="2930931" cy="430887"/>
          </a:xfrm>
          <a:prstGeom prst="rect">
            <a:avLst/>
          </a:prstGeom>
          <a:noFill/>
        </p:spPr>
        <p:txBody>
          <a:bodyPr wrap="none" rtlCol="0">
            <a:spAutoFit/>
          </a:bodyPr>
          <a:lstStyle/>
          <a:p>
            <a:r>
              <a:rPr lang="en-GB" sz="2200" dirty="0" smtClean="0"/>
              <a:t>Test each variant in turn</a:t>
            </a:r>
            <a:endParaRPr lang="en-GB" sz="2200" dirty="0"/>
          </a:p>
        </p:txBody>
      </p:sp>
      <p:pic>
        <p:nvPicPr>
          <p:cNvPr id="3074" name="Picture 2" descr="i-30fd6d40d1bc145dfcdd981b239a43e9-wtccc_manhatt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365" y="1842302"/>
            <a:ext cx="4905375" cy="36957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006685" y="6056553"/>
            <a:ext cx="2747996" cy="430887"/>
          </a:xfrm>
          <a:prstGeom prst="rect">
            <a:avLst/>
          </a:prstGeom>
          <a:noFill/>
        </p:spPr>
        <p:txBody>
          <a:bodyPr wrap="none" rtlCol="0">
            <a:spAutoFit/>
          </a:bodyPr>
          <a:lstStyle/>
          <a:p>
            <a:r>
              <a:rPr lang="en-GB" sz="2200" dirty="0" smtClean="0"/>
              <a:t>Identify significant loci</a:t>
            </a:r>
            <a:endParaRPr lang="en-GB" sz="2200" dirty="0"/>
          </a:p>
        </p:txBody>
      </p:sp>
      <p:sp>
        <p:nvSpPr>
          <p:cNvPr id="7" name="TextBox 6"/>
          <p:cNvSpPr txBox="1"/>
          <p:nvPr/>
        </p:nvSpPr>
        <p:spPr>
          <a:xfrm>
            <a:off x="9832059" y="6581001"/>
            <a:ext cx="2359941" cy="276999"/>
          </a:xfrm>
          <a:prstGeom prst="rect">
            <a:avLst/>
          </a:prstGeom>
          <a:noFill/>
        </p:spPr>
        <p:txBody>
          <a:bodyPr wrap="none" rtlCol="0">
            <a:spAutoFit/>
          </a:bodyPr>
          <a:lstStyle/>
          <a:p>
            <a:r>
              <a:rPr lang="fr-FR" sz="1200" i="1" dirty="0"/>
              <a:t>Nature</a:t>
            </a:r>
            <a:r>
              <a:rPr lang="fr-FR" sz="1200" dirty="0"/>
              <a:t> </a:t>
            </a:r>
            <a:r>
              <a:rPr lang="fr-FR" sz="1200" b="1" dirty="0"/>
              <a:t>447</a:t>
            </a:r>
            <a:r>
              <a:rPr lang="fr-FR" sz="1200" dirty="0"/>
              <a:t>, 661-678 (7 June 2007)</a:t>
            </a:r>
            <a:endParaRPr lang="en-GB" sz="1200" dirty="0"/>
          </a:p>
        </p:txBody>
      </p:sp>
    </p:spTree>
    <p:extLst>
      <p:ext uri="{BB962C8B-B14F-4D97-AF65-F5344CB8AC3E}">
        <p14:creationId xmlns:p14="http://schemas.microsoft.com/office/powerpoint/2010/main" val="812191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Spotting potential problems with Manhattan</a:t>
            </a:r>
            <a:endParaRPr lang="en-GB" dirty="0"/>
          </a:p>
        </p:txBody>
      </p:sp>
      <p:pic>
        <p:nvPicPr>
          <p:cNvPr id="4098" name="Picture 2" descr="i-216b9d80d278c6d62f50895655b18a00-longevity_manhatt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440" y="3124499"/>
            <a:ext cx="4905375" cy="2076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96622" y="2129074"/>
            <a:ext cx="3455009" cy="1200329"/>
          </a:xfrm>
          <a:prstGeom prst="rect">
            <a:avLst/>
          </a:prstGeom>
          <a:noFill/>
        </p:spPr>
        <p:txBody>
          <a:bodyPr wrap="square" rtlCol="0">
            <a:spAutoFit/>
          </a:bodyPr>
          <a:lstStyle/>
          <a:p>
            <a:pPr algn="ctr"/>
            <a:r>
              <a:rPr lang="en-GB" b="1" dirty="0" smtClean="0"/>
              <a:t>Bad </a:t>
            </a:r>
            <a:r>
              <a:rPr lang="en-GB" b="1" dirty="0" err="1" smtClean="0"/>
              <a:t>manhattan</a:t>
            </a:r>
            <a:r>
              <a:rPr lang="en-GB" b="1" dirty="0" smtClean="0"/>
              <a:t> plot</a:t>
            </a:r>
          </a:p>
          <a:p>
            <a:pPr algn="ctr"/>
            <a:r>
              <a:rPr lang="en-GB" dirty="0" smtClean="0"/>
              <a:t>Significant results are outliers. Contrary to what expect given LD structure of genome</a:t>
            </a:r>
          </a:p>
        </p:txBody>
      </p:sp>
      <p:sp>
        <p:nvSpPr>
          <p:cNvPr id="5" name="TextBox 4"/>
          <p:cNvSpPr txBox="1"/>
          <p:nvPr/>
        </p:nvSpPr>
        <p:spPr>
          <a:xfrm>
            <a:off x="1226113" y="5332385"/>
            <a:ext cx="4095637" cy="1200329"/>
          </a:xfrm>
          <a:prstGeom prst="rect">
            <a:avLst/>
          </a:prstGeom>
          <a:noFill/>
        </p:spPr>
        <p:txBody>
          <a:bodyPr wrap="square" rtlCol="0">
            <a:spAutoFit/>
          </a:bodyPr>
          <a:lstStyle/>
          <a:p>
            <a:pPr algn="ctr"/>
            <a:r>
              <a:rPr lang="en-GB" dirty="0" smtClean="0"/>
              <a:t>Paper eventually withdrawn from </a:t>
            </a:r>
            <a:r>
              <a:rPr lang="en-GB" i="1" dirty="0" smtClean="0"/>
              <a:t>Science</a:t>
            </a:r>
          </a:p>
          <a:p>
            <a:pPr algn="ctr"/>
            <a:r>
              <a:rPr lang="en-GB" dirty="0" smtClean="0"/>
              <a:t>Outliers found to be differences in genotyping platforms used in cases and controls</a:t>
            </a:r>
            <a:endParaRPr lang="en-GB" dirty="0"/>
          </a:p>
        </p:txBody>
      </p:sp>
      <p:pic>
        <p:nvPicPr>
          <p:cNvPr id="7" name="Picture 2" descr="i-30fd6d40d1bc145dfcdd981b239a43e9-wtccc_manhatt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9597" y="3124499"/>
            <a:ext cx="4905375" cy="3695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107612" y="2129074"/>
            <a:ext cx="3455009" cy="923330"/>
          </a:xfrm>
          <a:prstGeom prst="rect">
            <a:avLst/>
          </a:prstGeom>
          <a:noFill/>
        </p:spPr>
        <p:txBody>
          <a:bodyPr wrap="square" rtlCol="0">
            <a:spAutoFit/>
          </a:bodyPr>
          <a:lstStyle/>
          <a:p>
            <a:pPr algn="ctr"/>
            <a:r>
              <a:rPr lang="en-GB" b="1" dirty="0" smtClean="0"/>
              <a:t>Good </a:t>
            </a:r>
            <a:r>
              <a:rPr lang="en-GB" b="1" dirty="0" err="1" smtClean="0"/>
              <a:t>manhattan</a:t>
            </a:r>
            <a:r>
              <a:rPr lang="en-GB" b="1" dirty="0" smtClean="0"/>
              <a:t> plots</a:t>
            </a:r>
          </a:p>
          <a:p>
            <a:pPr algn="ctr"/>
            <a:r>
              <a:rPr lang="en-GB" dirty="0" smtClean="0"/>
              <a:t>Associations found across specific genomic regions</a:t>
            </a:r>
          </a:p>
        </p:txBody>
      </p:sp>
      <p:sp>
        <p:nvSpPr>
          <p:cNvPr id="6" name="TextBox 5"/>
          <p:cNvSpPr txBox="1"/>
          <p:nvPr/>
        </p:nvSpPr>
        <p:spPr>
          <a:xfrm>
            <a:off x="0" y="6532714"/>
            <a:ext cx="1419619" cy="276999"/>
          </a:xfrm>
          <a:prstGeom prst="rect">
            <a:avLst/>
          </a:prstGeom>
          <a:noFill/>
        </p:spPr>
        <p:txBody>
          <a:bodyPr wrap="none" rtlCol="0">
            <a:spAutoFit/>
          </a:bodyPr>
          <a:lstStyle/>
          <a:p>
            <a:r>
              <a:rPr lang="en-GB" sz="1200" i="1" dirty="0"/>
              <a:t>Science </a:t>
            </a:r>
            <a:r>
              <a:rPr lang="en-GB" sz="1200" dirty="0"/>
              <a:t> 01 Jul 2010</a:t>
            </a:r>
          </a:p>
        </p:txBody>
      </p:sp>
      <p:sp>
        <p:nvSpPr>
          <p:cNvPr id="11" name="TextBox 10"/>
          <p:cNvSpPr txBox="1"/>
          <p:nvPr/>
        </p:nvSpPr>
        <p:spPr>
          <a:xfrm>
            <a:off x="63304" y="1501173"/>
            <a:ext cx="11837909" cy="523220"/>
          </a:xfrm>
          <a:prstGeom prst="rect">
            <a:avLst/>
          </a:prstGeom>
          <a:noFill/>
        </p:spPr>
        <p:txBody>
          <a:bodyPr wrap="square" rtlCol="0">
            <a:spAutoFit/>
          </a:bodyPr>
          <a:lstStyle/>
          <a:p>
            <a:pPr marL="285750" indent="-285750">
              <a:buFont typeface="Arial" panose="020B0604020202020204" pitchFamily="34" charset="0"/>
              <a:buChar char="•"/>
            </a:pPr>
            <a:r>
              <a:rPr lang="en-GB" sz="2800" dirty="0" smtClean="0"/>
              <a:t>Plot log transformed p values along genome</a:t>
            </a:r>
            <a:endParaRPr lang="en-GB" sz="2800" dirty="0"/>
          </a:p>
        </p:txBody>
      </p:sp>
      <p:sp>
        <p:nvSpPr>
          <p:cNvPr id="10" name="TextBox 9"/>
          <p:cNvSpPr txBox="1"/>
          <p:nvPr/>
        </p:nvSpPr>
        <p:spPr>
          <a:xfrm>
            <a:off x="9920293" y="6615296"/>
            <a:ext cx="2395207" cy="276999"/>
          </a:xfrm>
          <a:prstGeom prst="rect">
            <a:avLst/>
          </a:prstGeom>
          <a:noFill/>
        </p:spPr>
        <p:txBody>
          <a:bodyPr wrap="none" rtlCol="0">
            <a:spAutoFit/>
          </a:bodyPr>
          <a:lstStyle/>
          <a:p>
            <a:r>
              <a:rPr lang="fr-FR" sz="1200" i="1" dirty="0" smtClean="0"/>
              <a:t>Nature</a:t>
            </a:r>
            <a:r>
              <a:rPr lang="fr-FR" sz="1200" dirty="0" smtClean="0"/>
              <a:t> </a:t>
            </a:r>
            <a:r>
              <a:rPr lang="fr-FR" sz="1200" b="1" dirty="0" smtClean="0"/>
              <a:t>447</a:t>
            </a:r>
            <a:r>
              <a:rPr lang="fr-FR" sz="1200" dirty="0" smtClean="0"/>
              <a:t>, 661-678 (7 June 2007) </a:t>
            </a:r>
            <a:endParaRPr lang="en-GB" sz="1200" dirty="0"/>
          </a:p>
        </p:txBody>
      </p:sp>
    </p:spTree>
    <p:extLst>
      <p:ext uri="{BB962C8B-B14F-4D97-AF65-F5344CB8AC3E}">
        <p14:creationId xmlns:p14="http://schemas.microsoft.com/office/powerpoint/2010/main" val="798726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Importance of environment</a:t>
            </a:r>
            <a:endParaRPr lang="en-GB" dirty="0"/>
          </a:p>
        </p:txBody>
      </p:sp>
      <p:sp>
        <p:nvSpPr>
          <p:cNvPr id="4" name="Right Triangle 3"/>
          <p:cNvSpPr/>
          <p:nvPr/>
        </p:nvSpPr>
        <p:spPr>
          <a:xfrm>
            <a:off x="797582" y="2804911"/>
            <a:ext cx="5140139" cy="127297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ight Triangle 4"/>
          <p:cNvSpPr/>
          <p:nvPr/>
        </p:nvSpPr>
        <p:spPr>
          <a:xfrm flipH="1" flipV="1">
            <a:off x="872886" y="2726022"/>
            <a:ext cx="5140139" cy="1272974"/>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sp>
        <p:nvSpPr>
          <p:cNvPr id="6" name="TextBox 5"/>
          <p:cNvSpPr txBox="1"/>
          <p:nvPr/>
        </p:nvSpPr>
        <p:spPr>
          <a:xfrm>
            <a:off x="872887" y="3256732"/>
            <a:ext cx="938588" cy="369332"/>
          </a:xfrm>
          <a:prstGeom prst="rect">
            <a:avLst/>
          </a:prstGeom>
          <a:noFill/>
        </p:spPr>
        <p:txBody>
          <a:bodyPr wrap="square" rtlCol="0">
            <a:spAutoFit/>
          </a:bodyPr>
          <a:lstStyle/>
          <a:p>
            <a:r>
              <a:rPr lang="en-GB" dirty="0" smtClean="0">
                <a:solidFill>
                  <a:schemeClr val="bg1"/>
                </a:solidFill>
              </a:rPr>
              <a:t>Genes</a:t>
            </a:r>
            <a:endParaRPr lang="en-GB" dirty="0">
              <a:solidFill>
                <a:schemeClr val="bg1"/>
              </a:solidFill>
            </a:endParaRPr>
          </a:p>
        </p:txBody>
      </p:sp>
      <p:sp>
        <p:nvSpPr>
          <p:cNvPr id="8" name="TextBox 7"/>
          <p:cNvSpPr txBox="1"/>
          <p:nvPr/>
        </p:nvSpPr>
        <p:spPr>
          <a:xfrm>
            <a:off x="3642260" y="2847941"/>
            <a:ext cx="1685952" cy="369332"/>
          </a:xfrm>
          <a:prstGeom prst="rect">
            <a:avLst/>
          </a:prstGeom>
          <a:noFill/>
        </p:spPr>
        <p:txBody>
          <a:bodyPr wrap="square" rtlCol="0">
            <a:spAutoFit/>
          </a:bodyPr>
          <a:lstStyle/>
          <a:p>
            <a:r>
              <a:rPr lang="en-GB" dirty="0" smtClean="0">
                <a:solidFill>
                  <a:schemeClr val="bg1"/>
                </a:solidFill>
              </a:rPr>
              <a:t>Environment</a:t>
            </a:r>
            <a:endParaRPr lang="en-GB" dirty="0">
              <a:solidFill>
                <a:schemeClr val="bg1"/>
              </a:solidFill>
            </a:endParaRPr>
          </a:p>
        </p:txBody>
      </p:sp>
      <p:sp>
        <p:nvSpPr>
          <p:cNvPr id="9" name="TextBox 8"/>
          <p:cNvSpPr txBox="1"/>
          <p:nvPr/>
        </p:nvSpPr>
        <p:spPr>
          <a:xfrm>
            <a:off x="1608306" y="4609396"/>
            <a:ext cx="2125980" cy="2031325"/>
          </a:xfrm>
          <a:prstGeom prst="rect">
            <a:avLst/>
          </a:prstGeom>
          <a:noFill/>
        </p:spPr>
        <p:txBody>
          <a:bodyPr wrap="square" rtlCol="0">
            <a:spAutoFit/>
          </a:bodyPr>
          <a:lstStyle/>
          <a:p>
            <a:pPr algn="ctr"/>
            <a:r>
              <a:rPr lang="en-GB" b="1" dirty="0" smtClean="0"/>
              <a:t>Height</a:t>
            </a:r>
          </a:p>
          <a:p>
            <a:pPr algn="ctr"/>
            <a:r>
              <a:rPr lang="en-GB" dirty="0" smtClean="0"/>
              <a:t>Highly heritable</a:t>
            </a:r>
          </a:p>
          <a:p>
            <a:pPr algn="ctr"/>
            <a:r>
              <a:rPr lang="en-GB" dirty="0" smtClean="0"/>
              <a:t>Strong genetic component but environment plays a role e.g. diet</a:t>
            </a:r>
          </a:p>
          <a:p>
            <a:endParaRPr lang="en-GB" dirty="0"/>
          </a:p>
        </p:txBody>
      </p:sp>
      <p:cxnSp>
        <p:nvCxnSpPr>
          <p:cNvPr id="14" name="Straight Arrow Connector 13"/>
          <p:cNvCxnSpPr>
            <a:stCxn id="9" idx="0"/>
          </p:cNvCxnSpPr>
          <p:nvPr/>
        </p:nvCxnSpPr>
        <p:spPr>
          <a:xfrm flipV="1">
            <a:off x="2671296" y="4150644"/>
            <a:ext cx="2111" cy="45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72580" y="4609396"/>
            <a:ext cx="2267504" cy="1477328"/>
          </a:xfrm>
          <a:prstGeom prst="rect">
            <a:avLst/>
          </a:prstGeom>
          <a:noFill/>
        </p:spPr>
        <p:txBody>
          <a:bodyPr wrap="square" rtlCol="0">
            <a:spAutoFit/>
          </a:bodyPr>
          <a:lstStyle/>
          <a:p>
            <a:pPr algn="ctr"/>
            <a:r>
              <a:rPr lang="en-GB" b="1" dirty="0" smtClean="0"/>
              <a:t>Political preference</a:t>
            </a:r>
          </a:p>
          <a:p>
            <a:pPr algn="ctr"/>
            <a:r>
              <a:rPr lang="en-GB" dirty="0" smtClean="0"/>
              <a:t> Environmental</a:t>
            </a:r>
          </a:p>
          <a:p>
            <a:pPr algn="ctr"/>
            <a:r>
              <a:rPr lang="en-GB" dirty="0" smtClean="0"/>
              <a:t>Limited if any genetic component</a:t>
            </a:r>
          </a:p>
          <a:p>
            <a:endParaRPr lang="en-GB" dirty="0"/>
          </a:p>
        </p:txBody>
      </p:sp>
      <p:cxnSp>
        <p:nvCxnSpPr>
          <p:cNvPr id="18" name="Straight Arrow Connector 17"/>
          <p:cNvCxnSpPr>
            <a:stCxn id="17" idx="0"/>
          </p:cNvCxnSpPr>
          <p:nvPr/>
        </p:nvCxnSpPr>
        <p:spPr>
          <a:xfrm flipH="1" flipV="1">
            <a:off x="5999773" y="4150644"/>
            <a:ext cx="6559" cy="45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076015" y="2197502"/>
            <a:ext cx="4839266" cy="3970318"/>
          </a:xfrm>
          <a:prstGeom prst="rect">
            <a:avLst/>
          </a:prstGeom>
          <a:noFill/>
        </p:spPr>
        <p:txBody>
          <a:bodyPr wrap="square" rtlCol="0">
            <a:spAutoFit/>
          </a:bodyPr>
          <a:lstStyle/>
          <a:p>
            <a:pPr marL="285750" indent="-285750">
              <a:buFont typeface="Arial" panose="020B0604020202020204" pitchFamily="34" charset="0"/>
              <a:buChar char="•"/>
            </a:pPr>
            <a:r>
              <a:rPr lang="en-GB" sz="2800" dirty="0" smtClean="0"/>
              <a:t>Need to check trait is in fact heritable!</a:t>
            </a:r>
          </a:p>
          <a:p>
            <a:pPr marL="285750" indent="-285750">
              <a:buFont typeface="Arial" panose="020B0604020202020204" pitchFamily="34" charset="0"/>
              <a:buChar char="•"/>
            </a:pPr>
            <a:r>
              <a:rPr lang="en-GB" sz="2800" dirty="0" smtClean="0"/>
              <a:t>Environment can confound the trait making the genes harder to find</a:t>
            </a:r>
          </a:p>
          <a:p>
            <a:pPr marL="285750" indent="-285750">
              <a:buFont typeface="Arial" panose="020B0604020202020204" pitchFamily="34" charset="0"/>
              <a:buChar char="•"/>
            </a:pPr>
            <a:r>
              <a:rPr lang="en-GB" sz="2800" dirty="0" smtClean="0"/>
              <a:t>Need to control for this by correcting for any differences in environmental exposure between individuals</a:t>
            </a:r>
            <a:endParaRPr lang="en-GB" sz="2800" dirty="0"/>
          </a:p>
        </p:txBody>
      </p:sp>
      <p:sp>
        <p:nvSpPr>
          <p:cNvPr id="24" name="TextBox 23"/>
          <p:cNvSpPr txBox="1"/>
          <p:nvPr/>
        </p:nvSpPr>
        <p:spPr>
          <a:xfrm>
            <a:off x="-193504" y="4629983"/>
            <a:ext cx="2125980" cy="1754326"/>
          </a:xfrm>
          <a:prstGeom prst="rect">
            <a:avLst/>
          </a:prstGeom>
          <a:noFill/>
        </p:spPr>
        <p:txBody>
          <a:bodyPr wrap="square" rtlCol="0">
            <a:spAutoFit/>
          </a:bodyPr>
          <a:lstStyle/>
          <a:p>
            <a:pPr algn="ctr"/>
            <a:r>
              <a:rPr lang="en-GB" b="1" dirty="0" smtClean="0"/>
              <a:t>Cystic fibrosis</a:t>
            </a:r>
          </a:p>
          <a:p>
            <a:pPr algn="ctr"/>
            <a:r>
              <a:rPr lang="en-GB" dirty="0" smtClean="0"/>
              <a:t>Mendelian trait</a:t>
            </a:r>
          </a:p>
          <a:p>
            <a:pPr algn="ctr"/>
            <a:r>
              <a:rPr lang="en-GB" dirty="0" smtClean="0"/>
              <a:t>Environment has little role in getting disease</a:t>
            </a:r>
          </a:p>
          <a:p>
            <a:endParaRPr lang="en-GB" dirty="0"/>
          </a:p>
        </p:txBody>
      </p:sp>
      <p:cxnSp>
        <p:nvCxnSpPr>
          <p:cNvPr id="25" name="Straight Arrow Connector 24"/>
          <p:cNvCxnSpPr>
            <a:stCxn id="24" idx="0"/>
          </p:cNvCxnSpPr>
          <p:nvPr/>
        </p:nvCxnSpPr>
        <p:spPr>
          <a:xfrm flipV="1">
            <a:off x="869486" y="4171231"/>
            <a:ext cx="2111" cy="458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6195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Not so simple…</a:t>
            </a:r>
            <a:endParaRPr lang="en-GB" dirty="0"/>
          </a:p>
        </p:txBody>
      </p:sp>
      <p:sp>
        <p:nvSpPr>
          <p:cNvPr id="3" name="Content Placeholder 2"/>
          <p:cNvSpPr>
            <a:spLocks noGrp="1"/>
          </p:cNvSpPr>
          <p:nvPr>
            <p:ph idx="1"/>
          </p:nvPr>
        </p:nvSpPr>
        <p:spPr>
          <a:xfrm>
            <a:off x="838200" y="1454486"/>
            <a:ext cx="10515600" cy="4351338"/>
          </a:xfrm>
        </p:spPr>
        <p:txBody>
          <a:bodyPr>
            <a:normAutofit fontScale="92500"/>
          </a:bodyPr>
          <a:lstStyle/>
          <a:p>
            <a:r>
              <a:rPr lang="en-GB" dirty="0" smtClean="0"/>
              <a:t>Sequencing errors</a:t>
            </a:r>
          </a:p>
          <a:p>
            <a:pPr lvl="1"/>
            <a:r>
              <a:rPr lang="en-GB" dirty="0" smtClean="0"/>
              <a:t>With best technologies ~1% of base calls are wrong. Corresponds to ~900 million errors in a 30x cow genome dataset!</a:t>
            </a:r>
          </a:p>
          <a:p>
            <a:pPr lvl="1"/>
            <a:r>
              <a:rPr lang="en-GB" dirty="0" smtClean="0"/>
              <a:t>Errors are often not random e.g. more common in homopolymer runs (e.g. AAAA)</a:t>
            </a:r>
          </a:p>
          <a:p>
            <a:r>
              <a:rPr lang="en-GB" dirty="0" smtClean="0"/>
              <a:t>PCR errors</a:t>
            </a:r>
          </a:p>
          <a:p>
            <a:pPr lvl="1"/>
            <a:r>
              <a:rPr lang="en-GB" dirty="0" smtClean="0"/>
              <a:t>Errors introduced in PCR amplification steps</a:t>
            </a:r>
          </a:p>
          <a:p>
            <a:pPr lvl="1"/>
            <a:r>
              <a:rPr lang="en-GB" dirty="0" smtClean="0"/>
              <a:t>PCR duplicates</a:t>
            </a:r>
          </a:p>
          <a:p>
            <a:r>
              <a:rPr lang="en-GB" dirty="0" smtClean="0"/>
              <a:t>Mapping errors</a:t>
            </a:r>
          </a:p>
          <a:p>
            <a:pPr lvl="1"/>
            <a:r>
              <a:rPr lang="en-GB" dirty="0" smtClean="0"/>
              <a:t>Many regions of high homology in most genomes. Reads often mapped to wrong place</a:t>
            </a:r>
          </a:p>
          <a:p>
            <a:pPr lvl="1"/>
            <a:r>
              <a:rPr lang="en-GB" dirty="0" smtClean="0"/>
              <a:t>Mapping to regions contain indels very difficult</a:t>
            </a:r>
          </a:p>
          <a:p>
            <a:pPr lvl="1"/>
            <a:endParaRPr lang="en-GB" dirty="0" smtClean="0"/>
          </a:p>
        </p:txBody>
      </p:sp>
      <p:sp>
        <p:nvSpPr>
          <p:cNvPr id="4" name="TextBox 3"/>
          <p:cNvSpPr txBox="1"/>
          <p:nvPr/>
        </p:nvSpPr>
        <p:spPr>
          <a:xfrm>
            <a:off x="790687" y="6104965"/>
            <a:ext cx="8166018" cy="492443"/>
          </a:xfrm>
          <a:prstGeom prst="rect">
            <a:avLst/>
          </a:prstGeom>
          <a:noFill/>
        </p:spPr>
        <p:txBody>
          <a:bodyPr wrap="none" rtlCol="0">
            <a:spAutoFit/>
          </a:bodyPr>
          <a:lstStyle/>
          <a:p>
            <a:r>
              <a:rPr lang="en-GB" sz="2600" i="1" dirty="0" smtClean="0"/>
              <a:t>Solution: Use Genome Analysis ToolKit (GATK) variant caller</a:t>
            </a:r>
            <a:endParaRPr lang="en-GB" sz="2600" i="1" dirty="0"/>
          </a:p>
        </p:txBody>
      </p:sp>
    </p:spTree>
    <p:extLst>
      <p:ext uri="{BB962C8B-B14F-4D97-AF65-F5344CB8AC3E}">
        <p14:creationId xmlns:p14="http://schemas.microsoft.com/office/powerpoint/2010/main" val="1359977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Environmental factors often more important</a:t>
            </a:r>
            <a:endParaRPr lang="en-GB" dirty="0"/>
          </a:p>
        </p:txBody>
      </p:sp>
      <p:pic>
        <p:nvPicPr>
          <p:cNvPr id="6148" name="Picture 4" descr="http://www.worldatlas.com/webimage/countrys/asia/outline/j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441" y="2207285"/>
            <a:ext cx="2986243" cy="341496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us.123rf.com/400wm/400/400/adamgolabek/adamgolabek0905/adamgolabek090500188/4921485-vector-illustration-of-a-man-holding-a-flag-of-jap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7031" y="3084365"/>
            <a:ext cx="956316" cy="171420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www.enchantedlearning.com/bwbig/us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0133" y="2780929"/>
            <a:ext cx="3616004" cy="46089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51784" y="2852936"/>
            <a:ext cx="3168352" cy="2308324"/>
          </a:xfrm>
          <a:prstGeom prst="rect">
            <a:avLst/>
          </a:prstGeom>
          <a:noFill/>
        </p:spPr>
        <p:txBody>
          <a:bodyPr wrap="square" rtlCol="0">
            <a:spAutoFit/>
          </a:bodyPr>
          <a:lstStyle/>
          <a:p>
            <a:r>
              <a:rPr lang="en-GB" dirty="0"/>
              <a:t>Individuals with Japanese parents but brought up in USA are up to four times more likely to get colorectal cancer than people in japan</a:t>
            </a:r>
          </a:p>
          <a:p>
            <a:endParaRPr lang="en-GB" dirty="0"/>
          </a:p>
          <a:p>
            <a:r>
              <a:rPr lang="en-GB" dirty="0"/>
              <a:t>Same genes but different food and environment</a:t>
            </a:r>
          </a:p>
        </p:txBody>
      </p:sp>
      <p:pic>
        <p:nvPicPr>
          <p:cNvPr id="9" name="Picture 2" descr="http://us.123rf.com/400wm/400/400/adamgolabek/adamgolabek0905/adamgolabek090500188/4921485-vector-illustration-of-a-man-holding-a-flag-of-japa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1819" y="2379663"/>
            <a:ext cx="956316" cy="17142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753290" y="6066835"/>
            <a:ext cx="5719386" cy="369332"/>
          </a:xfrm>
          <a:prstGeom prst="rect">
            <a:avLst/>
          </a:prstGeom>
          <a:noFill/>
        </p:spPr>
        <p:txBody>
          <a:bodyPr wrap="none" rtlCol="0">
            <a:spAutoFit/>
          </a:bodyPr>
          <a:lstStyle/>
          <a:p>
            <a:r>
              <a:rPr lang="en-GB" dirty="0" smtClean="0"/>
              <a:t>Genetics explains only around 20% of colorectal cancer risk</a:t>
            </a:r>
            <a:endParaRPr lang="en-GB" dirty="0"/>
          </a:p>
        </p:txBody>
      </p:sp>
    </p:spTree>
    <p:extLst>
      <p:ext uri="{BB962C8B-B14F-4D97-AF65-F5344CB8AC3E}">
        <p14:creationId xmlns:p14="http://schemas.microsoft.com/office/powerpoint/2010/main" val="41680985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of population structure</a:t>
            </a:r>
            <a:endParaRPr lang="en-GB" dirty="0"/>
          </a:p>
        </p:txBody>
      </p:sp>
      <p:pic>
        <p:nvPicPr>
          <p:cNvPr id="6146" name="Picture 2" descr="A tutorial on statistical methods for population association studies"/>
          <p:cNvPicPr>
            <a:picLocks noChangeAspect="1" noChangeArrowheads="1"/>
          </p:cNvPicPr>
          <p:nvPr/>
        </p:nvPicPr>
        <p:blipFill rotWithShape="1">
          <a:blip r:embed="rId2">
            <a:extLst>
              <a:ext uri="{28A0092B-C50C-407E-A947-70E740481C1C}">
                <a14:useLocalDpi xmlns:a14="http://schemas.microsoft.com/office/drawing/2010/main" val="0"/>
              </a:ext>
            </a:extLst>
          </a:blip>
          <a:srcRect b="14285"/>
          <a:stretch/>
        </p:blipFill>
        <p:spPr bwMode="auto">
          <a:xfrm>
            <a:off x="1000050" y="2522669"/>
            <a:ext cx="4269803" cy="27216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63" y="6511372"/>
            <a:ext cx="3415872" cy="276999"/>
          </a:xfrm>
          <a:prstGeom prst="rect">
            <a:avLst/>
          </a:prstGeom>
          <a:noFill/>
        </p:spPr>
        <p:txBody>
          <a:bodyPr wrap="none" rtlCol="0">
            <a:spAutoFit/>
          </a:bodyPr>
          <a:lstStyle/>
          <a:p>
            <a:r>
              <a:rPr lang="en-GB" sz="1200" i="1" dirty="0"/>
              <a:t>Nature Reviews Genetics </a:t>
            </a:r>
            <a:r>
              <a:rPr lang="en-GB" sz="1200" b="1" dirty="0"/>
              <a:t>7</a:t>
            </a:r>
            <a:r>
              <a:rPr lang="en-GB" sz="1200" dirty="0"/>
              <a:t>, 781-791 (October 2006)</a:t>
            </a:r>
          </a:p>
        </p:txBody>
      </p:sp>
      <p:sp>
        <p:nvSpPr>
          <p:cNvPr id="3" name="TextBox 2"/>
          <p:cNvSpPr txBox="1"/>
          <p:nvPr/>
        </p:nvSpPr>
        <p:spPr>
          <a:xfrm>
            <a:off x="6046721" y="1904061"/>
            <a:ext cx="5466624" cy="4093428"/>
          </a:xfrm>
          <a:prstGeom prst="rect">
            <a:avLst/>
          </a:prstGeom>
          <a:noFill/>
        </p:spPr>
        <p:txBody>
          <a:bodyPr wrap="square" rtlCol="0">
            <a:spAutoFit/>
          </a:bodyPr>
          <a:lstStyle/>
          <a:p>
            <a:pPr marL="285750" indent="-285750">
              <a:buFont typeface="Arial" panose="020B0604020202020204" pitchFamily="34" charset="0"/>
              <a:buChar char="•"/>
            </a:pPr>
            <a:r>
              <a:rPr lang="en-GB" sz="2600" dirty="0" smtClean="0"/>
              <a:t>False positives can arise if one population is over-represented among cases or controls</a:t>
            </a:r>
            <a:endParaRPr lang="en-GB" sz="2600" dirty="0"/>
          </a:p>
          <a:p>
            <a:pPr marL="285750" indent="-285750">
              <a:buFont typeface="Arial" panose="020B0604020202020204" pitchFamily="34" charset="0"/>
              <a:buChar char="•"/>
            </a:pPr>
            <a:r>
              <a:rPr lang="en-GB" sz="2600" dirty="0" smtClean="0"/>
              <a:t>Artefacts can also arise if for example different populations or groups are genotyped on different platforms, collected in different ways, are of different sex or age profiles </a:t>
            </a:r>
            <a:r>
              <a:rPr lang="en-GB" sz="2600" dirty="0" err="1" smtClean="0"/>
              <a:t>etc</a:t>
            </a:r>
            <a:endParaRPr lang="en-GB" sz="2600" dirty="0"/>
          </a:p>
          <a:p>
            <a:pPr marL="285750" indent="-285750">
              <a:buFont typeface="Arial" panose="020B0604020202020204" pitchFamily="34" charset="0"/>
              <a:buChar char="•"/>
            </a:pPr>
            <a:r>
              <a:rPr lang="en-GB" sz="2600" dirty="0" smtClean="0"/>
              <a:t>Any differences need to be accounted for</a:t>
            </a:r>
            <a:endParaRPr lang="en-GB" sz="2600" dirty="0"/>
          </a:p>
        </p:txBody>
      </p:sp>
    </p:spTree>
    <p:extLst>
      <p:ext uri="{BB962C8B-B14F-4D97-AF65-F5344CB8AC3E}">
        <p14:creationId xmlns:p14="http://schemas.microsoft.com/office/powerpoint/2010/main" val="19353795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Assessing population structure</a:t>
            </a:r>
            <a:endParaRPr lang="en-GB" dirty="0"/>
          </a:p>
        </p:txBody>
      </p:sp>
      <p:pic>
        <p:nvPicPr>
          <p:cNvPr id="7170" name="Picture 2" descr="http://www.nature.com/nature/journal/v456/n7218/images/nature07331-f1.2.jpg"/>
          <p:cNvPicPr>
            <a:picLocks noChangeAspect="1" noChangeArrowheads="1"/>
          </p:cNvPicPr>
          <p:nvPr/>
        </p:nvPicPr>
        <p:blipFill rotWithShape="1">
          <a:blip r:embed="rId2">
            <a:extLst>
              <a:ext uri="{28A0092B-C50C-407E-A947-70E740481C1C}">
                <a14:useLocalDpi xmlns:a14="http://schemas.microsoft.com/office/drawing/2010/main" val="0"/>
              </a:ext>
            </a:extLst>
          </a:blip>
          <a:srcRect l="4116" b="39776"/>
          <a:stretch/>
        </p:blipFill>
        <p:spPr bwMode="auto">
          <a:xfrm>
            <a:off x="497015" y="1690688"/>
            <a:ext cx="6009155" cy="48971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3971" y="2042922"/>
            <a:ext cx="4797911" cy="3293209"/>
          </a:xfrm>
          <a:prstGeom prst="rect">
            <a:avLst/>
          </a:prstGeom>
          <a:noFill/>
        </p:spPr>
        <p:txBody>
          <a:bodyPr wrap="square" rtlCol="0">
            <a:spAutoFit/>
          </a:bodyPr>
          <a:lstStyle/>
          <a:p>
            <a:pPr marL="457200" indent="-457200">
              <a:buFont typeface="Arial" panose="020B0604020202020204" pitchFamily="34" charset="0"/>
              <a:buChar char="•"/>
            </a:pPr>
            <a:r>
              <a:rPr lang="en-GB" sz="2600" dirty="0" smtClean="0"/>
              <a:t>Can assess population structure using principal component analysis (PCA)</a:t>
            </a:r>
          </a:p>
          <a:p>
            <a:pPr marL="457200" indent="-457200">
              <a:buFont typeface="Arial" panose="020B0604020202020204" pitchFamily="34" charset="0"/>
              <a:buChar char="•"/>
            </a:pPr>
            <a:endParaRPr lang="en-GB" sz="2600" dirty="0"/>
          </a:p>
          <a:p>
            <a:pPr marL="457200" indent="-457200">
              <a:buFont typeface="Arial" panose="020B0604020202020204" pitchFamily="34" charset="0"/>
              <a:buChar char="•"/>
            </a:pPr>
            <a:r>
              <a:rPr lang="en-GB" sz="2600" dirty="0" smtClean="0"/>
              <a:t>Where structure is observed can statistically account for it using information from the PCA</a:t>
            </a:r>
            <a:endParaRPr lang="en-GB" sz="2600" dirty="0"/>
          </a:p>
        </p:txBody>
      </p:sp>
      <p:sp>
        <p:nvSpPr>
          <p:cNvPr id="5" name="TextBox 4"/>
          <p:cNvSpPr txBox="1"/>
          <p:nvPr/>
        </p:nvSpPr>
        <p:spPr>
          <a:xfrm>
            <a:off x="0" y="6499583"/>
            <a:ext cx="2617448" cy="276999"/>
          </a:xfrm>
          <a:prstGeom prst="rect">
            <a:avLst/>
          </a:prstGeom>
          <a:noFill/>
        </p:spPr>
        <p:txBody>
          <a:bodyPr wrap="none" rtlCol="0">
            <a:spAutoFit/>
          </a:bodyPr>
          <a:lstStyle/>
          <a:p>
            <a:r>
              <a:rPr lang="da-DK" sz="1200" i="1" dirty="0"/>
              <a:t>Nature </a:t>
            </a:r>
            <a:r>
              <a:rPr lang="da-DK" sz="1200" b="1" dirty="0"/>
              <a:t>456</a:t>
            </a:r>
            <a:r>
              <a:rPr lang="da-DK" sz="1200" dirty="0"/>
              <a:t>, 98-101(6 November 2008)</a:t>
            </a:r>
            <a:endParaRPr lang="en-GB" sz="1200" dirty="0"/>
          </a:p>
        </p:txBody>
      </p:sp>
    </p:spTree>
    <p:extLst>
      <p:ext uri="{BB962C8B-B14F-4D97-AF65-F5344CB8AC3E}">
        <p14:creationId xmlns:p14="http://schemas.microsoft.com/office/powerpoint/2010/main" val="29720527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Metaanalyses</a:t>
            </a:r>
            <a:endParaRPr lang="en-GB" dirty="0"/>
          </a:p>
        </p:txBody>
      </p:sp>
      <p:sp>
        <p:nvSpPr>
          <p:cNvPr id="3" name="Content Placeholder 2"/>
          <p:cNvSpPr>
            <a:spLocks noGrp="1"/>
          </p:cNvSpPr>
          <p:nvPr>
            <p:ph idx="1"/>
          </p:nvPr>
        </p:nvSpPr>
        <p:spPr>
          <a:xfrm>
            <a:off x="838200" y="1458770"/>
            <a:ext cx="10515600" cy="983280"/>
          </a:xfrm>
        </p:spPr>
        <p:txBody>
          <a:bodyPr>
            <a:normAutofit lnSpcReduction="10000"/>
          </a:bodyPr>
          <a:lstStyle/>
          <a:p>
            <a:r>
              <a:rPr lang="en-GB" dirty="0" smtClean="0"/>
              <a:t>Can integrate results from different populations via a </a:t>
            </a:r>
            <a:r>
              <a:rPr lang="en-GB" dirty="0" err="1" smtClean="0"/>
              <a:t>metaanlysis</a:t>
            </a:r>
            <a:endParaRPr lang="en-GB" dirty="0" smtClean="0"/>
          </a:p>
          <a:p>
            <a:r>
              <a:rPr lang="en-GB" dirty="0" smtClean="0"/>
              <a:t>Can be carried out on summary statistics</a:t>
            </a:r>
            <a:endParaRPr lang="en-GB" dirty="0"/>
          </a:p>
        </p:txBody>
      </p:sp>
      <p:pic>
        <p:nvPicPr>
          <p:cNvPr id="8194" name="Picture 2" descr="Forest plots for the association of SNP markers with atopic dermatitis."/>
          <p:cNvPicPr>
            <a:picLocks noChangeAspect="1" noChangeArrowheads="1"/>
          </p:cNvPicPr>
          <p:nvPr/>
        </p:nvPicPr>
        <p:blipFill rotWithShape="1">
          <a:blip r:embed="rId2">
            <a:extLst>
              <a:ext uri="{28A0092B-C50C-407E-A947-70E740481C1C}">
                <a14:useLocalDpi xmlns:a14="http://schemas.microsoft.com/office/drawing/2010/main" val="0"/>
              </a:ext>
            </a:extLst>
          </a:blip>
          <a:srcRect l="51759" b="52798"/>
          <a:stretch/>
        </p:blipFill>
        <p:spPr bwMode="auto">
          <a:xfrm>
            <a:off x="7166138" y="2146150"/>
            <a:ext cx="4346799" cy="4711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385642" y="3093911"/>
            <a:ext cx="2529849" cy="923330"/>
          </a:xfrm>
          <a:prstGeom prst="rect">
            <a:avLst/>
          </a:prstGeom>
          <a:noFill/>
        </p:spPr>
        <p:txBody>
          <a:bodyPr wrap="square" rtlCol="0">
            <a:spAutoFit/>
          </a:bodyPr>
          <a:lstStyle/>
          <a:p>
            <a:r>
              <a:rPr lang="en-GB" dirty="0" smtClean="0"/>
              <a:t>SNP not associated with phenotype in many individual studies</a:t>
            </a:r>
            <a:endParaRPr lang="en-GB" dirty="0"/>
          </a:p>
        </p:txBody>
      </p:sp>
      <p:cxnSp>
        <p:nvCxnSpPr>
          <p:cNvPr id="6" name="Straight Arrow Connector 5"/>
          <p:cNvCxnSpPr>
            <a:stCxn id="4" idx="3"/>
          </p:cNvCxnSpPr>
          <p:nvPr/>
        </p:nvCxnSpPr>
        <p:spPr>
          <a:xfrm>
            <a:off x="6915491" y="3555576"/>
            <a:ext cx="3159335" cy="12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p:cNvCxnSpPr>
          <p:nvPr/>
        </p:nvCxnSpPr>
        <p:spPr>
          <a:xfrm flipV="1">
            <a:off x="6915491" y="3239445"/>
            <a:ext cx="3296222" cy="316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911" y="4237291"/>
            <a:ext cx="3104580" cy="646331"/>
          </a:xfrm>
          <a:prstGeom prst="rect">
            <a:avLst/>
          </a:prstGeom>
          <a:noFill/>
        </p:spPr>
        <p:txBody>
          <a:bodyPr wrap="square" rtlCol="0">
            <a:spAutoFit/>
          </a:bodyPr>
          <a:lstStyle/>
          <a:p>
            <a:r>
              <a:rPr lang="en-GB" dirty="0" smtClean="0"/>
              <a:t>Some studies can even show different direction of effect</a:t>
            </a:r>
            <a:endParaRPr lang="en-GB" dirty="0"/>
          </a:p>
        </p:txBody>
      </p:sp>
      <p:cxnSp>
        <p:nvCxnSpPr>
          <p:cNvPr id="11" name="Straight Arrow Connector 10"/>
          <p:cNvCxnSpPr>
            <a:stCxn id="9" idx="3"/>
          </p:cNvCxnSpPr>
          <p:nvPr/>
        </p:nvCxnSpPr>
        <p:spPr>
          <a:xfrm flipV="1">
            <a:off x="6915491" y="3117540"/>
            <a:ext cx="2578938" cy="1442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43473" y="5380672"/>
            <a:ext cx="2283262" cy="1477328"/>
          </a:xfrm>
          <a:prstGeom prst="rect">
            <a:avLst/>
          </a:prstGeom>
          <a:noFill/>
        </p:spPr>
        <p:txBody>
          <a:bodyPr wrap="square" rtlCol="0">
            <a:spAutoFit/>
          </a:bodyPr>
          <a:lstStyle/>
          <a:p>
            <a:r>
              <a:rPr lang="en-GB" dirty="0" smtClean="0"/>
              <a:t>However when combine results find strongly significant link between variant and phenotype </a:t>
            </a:r>
            <a:endParaRPr lang="en-GB" dirty="0"/>
          </a:p>
        </p:txBody>
      </p:sp>
      <p:cxnSp>
        <p:nvCxnSpPr>
          <p:cNvPr id="15" name="Straight Arrow Connector 14"/>
          <p:cNvCxnSpPr>
            <a:stCxn id="13" idx="3"/>
          </p:cNvCxnSpPr>
          <p:nvPr/>
        </p:nvCxnSpPr>
        <p:spPr>
          <a:xfrm>
            <a:off x="6526735" y="6119336"/>
            <a:ext cx="3964225" cy="51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a:xfrm>
            <a:off x="838200" y="2534640"/>
            <a:ext cx="3405273" cy="38114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Some effects can only be detected by studying large sets of cohorts in this way</a:t>
            </a:r>
          </a:p>
          <a:p>
            <a:r>
              <a:rPr lang="en-GB" dirty="0" smtClean="0"/>
              <a:t>Also helps show effect is not restricted to one group</a:t>
            </a:r>
            <a:endParaRPr lang="en-GB" dirty="0"/>
          </a:p>
        </p:txBody>
      </p:sp>
      <p:sp>
        <p:nvSpPr>
          <p:cNvPr id="16" name="TextBox 15"/>
          <p:cNvSpPr txBox="1"/>
          <p:nvPr/>
        </p:nvSpPr>
        <p:spPr>
          <a:xfrm>
            <a:off x="9817481" y="6612381"/>
            <a:ext cx="2451825" cy="276999"/>
          </a:xfrm>
          <a:prstGeom prst="rect">
            <a:avLst/>
          </a:prstGeom>
          <a:noFill/>
        </p:spPr>
        <p:txBody>
          <a:bodyPr wrap="none" rtlCol="0">
            <a:spAutoFit/>
          </a:bodyPr>
          <a:lstStyle/>
          <a:p>
            <a:r>
              <a:rPr lang="en-GB" sz="1200" dirty="0" smtClean="0"/>
              <a:t>Nature Genetics 44, 187–192 (2012)</a:t>
            </a:r>
            <a:endParaRPr lang="en-GB" sz="1200" dirty="0"/>
          </a:p>
        </p:txBody>
      </p:sp>
    </p:spTree>
    <p:extLst>
      <p:ext uri="{BB962C8B-B14F-4D97-AF65-F5344CB8AC3E}">
        <p14:creationId xmlns:p14="http://schemas.microsoft.com/office/powerpoint/2010/main" val="81131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of multiple testing</a:t>
            </a:r>
            <a:endParaRPr lang="en-GB" dirty="0"/>
          </a:p>
        </p:txBody>
      </p:sp>
      <p:sp>
        <p:nvSpPr>
          <p:cNvPr id="3" name="Content Placeholder 2"/>
          <p:cNvSpPr>
            <a:spLocks noGrp="1"/>
          </p:cNvSpPr>
          <p:nvPr>
            <p:ph idx="1"/>
          </p:nvPr>
        </p:nvSpPr>
        <p:spPr>
          <a:xfrm>
            <a:off x="789791" y="1585474"/>
            <a:ext cx="10515600" cy="4351338"/>
          </a:xfrm>
        </p:spPr>
        <p:txBody>
          <a:bodyPr>
            <a:normAutofit/>
          </a:bodyPr>
          <a:lstStyle/>
          <a:p>
            <a:r>
              <a:rPr lang="en-GB" sz="2000" dirty="0" smtClean="0"/>
              <a:t>The more tests you perform the more likely will find a significant result by chance</a:t>
            </a:r>
          </a:p>
          <a:p>
            <a:r>
              <a:rPr lang="en-GB" sz="2000" dirty="0" smtClean="0"/>
              <a:t>Whole genome association studies can involve millions of tests</a:t>
            </a:r>
          </a:p>
          <a:p>
            <a:r>
              <a:rPr lang="en-GB" sz="2000" dirty="0" smtClean="0"/>
              <a:t>Need to therefore apply strict significance threshold</a:t>
            </a:r>
          </a:p>
          <a:p>
            <a:r>
              <a:rPr lang="en-GB" sz="2000" dirty="0" smtClean="0"/>
              <a:t>Can use Q-Q plot to assess whether likely have true positive associations by plotting observed distributions of (log transformed) p values against distribution expected under the null</a:t>
            </a:r>
            <a:endParaRPr lang="en-GB" sz="2000" dirty="0"/>
          </a:p>
        </p:txBody>
      </p:sp>
      <p:pic>
        <p:nvPicPr>
          <p:cNvPr id="5122" name="Picture 2" descr="Genome-wide association studies for complex traits: consensus, uncertainty and challenges"/>
          <p:cNvPicPr>
            <a:picLocks noChangeAspect="1" noChangeArrowheads="1"/>
          </p:cNvPicPr>
          <p:nvPr/>
        </p:nvPicPr>
        <p:blipFill rotWithShape="1">
          <a:blip r:embed="rId2">
            <a:extLst>
              <a:ext uri="{28A0092B-C50C-407E-A947-70E740481C1C}">
                <a14:useLocalDpi xmlns:a14="http://schemas.microsoft.com/office/drawing/2010/main" val="0"/>
              </a:ext>
            </a:extLst>
          </a:blip>
          <a:srcRect b="73213"/>
          <a:stretch/>
        </p:blipFill>
        <p:spPr bwMode="auto">
          <a:xfrm>
            <a:off x="596638" y="4186070"/>
            <a:ext cx="10326241" cy="2628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7733" y="3550023"/>
            <a:ext cx="2538804" cy="923330"/>
          </a:xfrm>
          <a:prstGeom prst="rect">
            <a:avLst/>
          </a:prstGeom>
          <a:noFill/>
        </p:spPr>
        <p:txBody>
          <a:bodyPr wrap="square" rtlCol="0">
            <a:spAutoFit/>
          </a:bodyPr>
          <a:lstStyle/>
          <a:p>
            <a:pPr algn="ctr"/>
            <a:r>
              <a:rPr lang="en-GB" dirty="0" smtClean="0"/>
              <a:t>Test done appropriately but no associations found</a:t>
            </a:r>
            <a:endParaRPr lang="en-GB" dirty="0"/>
          </a:p>
        </p:txBody>
      </p:sp>
      <p:sp>
        <p:nvSpPr>
          <p:cNvPr id="6" name="TextBox 5"/>
          <p:cNvSpPr txBox="1"/>
          <p:nvPr/>
        </p:nvSpPr>
        <p:spPr>
          <a:xfrm>
            <a:off x="4093184" y="3588111"/>
            <a:ext cx="3333148" cy="646331"/>
          </a:xfrm>
          <a:prstGeom prst="rect">
            <a:avLst/>
          </a:prstGeom>
          <a:noFill/>
        </p:spPr>
        <p:txBody>
          <a:bodyPr wrap="square" rtlCol="0">
            <a:spAutoFit/>
          </a:bodyPr>
          <a:lstStyle/>
          <a:p>
            <a:pPr algn="ctr"/>
            <a:r>
              <a:rPr lang="en-GB" dirty="0" smtClean="0"/>
              <a:t>Inflation suggests e.g. population structure not accounted for</a:t>
            </a:r>
            <a:endParaRPr lang="en-GB" dirty="0"/>
          </a:p>
        </p:txBody>
      </p:sp>
      <p:sp>
        <p:nvSpPr>
          <p:cNvPr id="7" name="TextBox 6"/>
          <p:cNvSpPr txBox="1"/>
          <p:nvPr/>
        </p:nvSpPr>
        <p:spPr>
          <a:xfrm>
            <a:off x="8376375" y="3501342"/>
            <a:ext cx="2863185" cy="923330"/>
          </a:xfrm>
          <a:prstGeom prst="rect">
            <a:avLst/>
          </a:prstGeom>
          <a:noFill/>
        </p:spPr>
        <p:txBody>
          <a:bodyPr wrap="square" rtlCol="0">
            <a:spAutoFit/>
          </a:bodyPr>
          <a:lstStyle/>
          <a:p>
            <a:pPr algn="ctr"/>
            <a:r>
              <a:rPr lang="en-GB" dirty="0" smtClean="0"/>
              <a:t>Ideal plot</a:t>
            </a:r>
          </a:p>
          <a:p>
            <a:pPr algn="ctr"/>
            <a:r>
              <a:rPr lang="en-GB" dirty="0" smtClean="0"/>
              <a:t>Points at top deviating from line are potential true hits</a:t>
            </a:r>
            <a:endParaRPr lang="en-GB" dirty="0"/>
          </a:p>
        </p:txBody>
      </p:sp>
      <p:sp>
        <p:nvSpPr>
          <p:cNvPr id="5" name="TextBox 4"/>
          <p:cNvSpPr txBox="1"/>
          <p:nvPr/>
        </p:nvSpPr>
        <p:spPr>
          <a:xfrm>
            <a:off x="7718612" y="6534771"/>
            <a:ext cx="4668714" cy="369332"/>
          </a:xfrm>
          <a:prstGeom prst="rect">
            <a:avLst/>
          </a:prstGeom>
          <a:noFill/>
        </p:spPr>
        <p:txBody>
          <a:bodyPr wrap="none" rtlCol="0">
            <a:spAutoFit/>
          </a:bodyPr>
          <a:lstStyle/>
          <a:p>
            <a:r>
              <a:rPr lang="en-GB" i="1" dirty="0"/>
              <a:t>Nature Reviews Genetics </a:t>
            </a:r>
            <a:r>
              <a:rPr lang="en-GB" b="1" dirty="0"/>
              <a:t>9</a:t>
            </a:r>
            <a:r>
              <a:rPr lang="en-GB" dirty="0"/>
              <a:t>, 356-369 (May 2008)</a:t>
            </a:r>
          </a:p>
        </p:txBody>
      </p:sp>
    </p:spTree>
    <p:extLst>
      <p:ext uri="{BB962C8B-B14F-4D97-AF65-F5344CB8AC3E}">
        <p14:creationId xmlns:p14="http://schemas.microsoft.com/office/powerpoint/2010/main" val="132200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of multiple testing (2)</a:t>
            </a:r>
            <a:endParaRPr lang="en-GB" dirty="0"/>
          </a:p>
        </p:txBody>
      </p:sp>
      <p:sp>
        <p:nvSpPr>
          <p:cNvPr id="3" name="Content Placeholder 2"/>
          <p:cNvSpPr>
            <a:spLocks noGrp="1"/>
          </p:cNvSpPr>
          <p:nvPr>
            <p:ph idx="1"/>
          </p:nvPr>
        </p:nvSpPr>
        <p:spPr>
          <a:xfrm>
            <a:off x="789791" y="1585474"/>
            <a:ext cx="10515600" cy="5310178"/>
          </a:xfrm>
        </p:spPr>
        <p:txBody>
          <a:bodyPr>
            <a:normAutofit lnSpcReduction="10000"/>
          </a:bodyPr>
          <a:lstStyle/>
          <a:p>
            <a:r>
              <a:rPr lang="en-GB" sz="2000" dirty="0" smtClean="0"/>
              <a:t>Can correct for multiple testing in multiple ways e.g.:</a:t>
            </a:r>
          </a:p>
          <a:p>
            <a:pPr lvl="1"/>
            <a:r>
              <a:rPr lang="en-GB" sz="1600" b="1" dirty="0" smtClean="0"/>
              <a:t>Bonferroni correction</a:t>
            </a:r>
            <a:r>
              <a:rPr lang="en-GB" sz="1600" dirty="0" smtClean="0"/>
              <a:t>: 0.05/(number of tests performed) e.g. 0.05/100000 = 5x10</a:t>
            </a:r>
            <a:r>
              <a:rPr lang="en-GB" sz="1600" baseline="30000" dirty="0" smtClean="0"/>
              <a:t>-7</a:t>
            </a:r>
          </a:p>
          <a:p>
            <a:pPr lvl="1"/>
            <a:r>
              <a:rPr lang="en-GB" sz="1600" dirty="0" smtClean="0"/>
              <a:t>Anything with p less than this threshold deemed significant. However Bonferroni correction widely accepted to be too stringent.</a:t>
            </a:r>
            <a:endParaRPr lang="en-GB" sz="1600" dirty="0"/>
          </a:p>
          <a:p>
            <a:pPr lvl="1"/>
            <a:r>
              <a:rPr lang="en-GB" sz="1600" b="1" dirty="0" smtClean="0"/>
              <a:t>False discovery rate correction </a:t>
            </a:r>
            <a:r>
              <a:rPr lang="en-GB" sz="1600" dirty="0" smtClean="0"/>
              <a:t>e.g. q values. Estimates the proportion of results beyond threshold that are expected to be false positives. Set FDR threshold to 0.05 i.e. only 5% of hits are expected to be false positives </a:t>
            </a:r>
          </a:p>
          <a:p>
            <a:pPr lvl="1"/>
            <a:endParaRPr lang="en-GB" sz="1600" dirty="0"/>
          </a:p>
          <a:p>
            <a:pPr lvl="1"/>
            <a:endParaRPr lang="en-GB" sz="1600" dirty="0" smtClean="0"/>
          </a:p>
          <a:p>
            <a:pPr lvl="1"/>
            <a:endParaRPr lang="en-GB" sz="1600" dirty="0"/>
          </a:p>
          <a:p>
            <a:pPr lvl="1"/>
            <a:endParaRPr lang="en-GB" sz="1600" dirty="0" smtClean="0"/>
          </a:p>
          <a:p>
            <a:pPr lvl="1"/>
            <a:endParaRPr lang="en-GB" sz="1600" dirty="0"/>
          </a:p>
          <a:p>
            <a:pPr lvl="1"/>
            <a:endParaRPr lang="en-GB" sz="1600" dirty="0" smtClean="0"/>
          </a:p>
          <a:p>
            <a:pPr lvl="1"/>
            <a:endParaRPr lang="en-GB" sz="1600" dirty="0"/>
          </a:p>
          <a:p>
            <a:pPr lvl="1"/>
            <a:endParaRPr lang="en-GB" sz="1600" dirty="0" smtClean="0"/>
          </a:p>
          <a:p>
            <a:pPr lvl="1"/>
            <a:endParaRPr lang="en-GB" sz="1600" dirty="0" smtClean="0"/>
          </a:p>
          <a:p>
            <a:pPr lvl="1"/>
            <a:endParaRPr lang="en-GB" sz="1600" dirty="0"/>
          </a:p>
          <a:p>
            <a:pPr lvl="1"/>
            <a:r>
              <a:rPr lang="en-GB" sz="1600" b="1" dirty="0" smtClean="0"/>
              <a:t>Bayesian thresholds </a:t>
            </a:r>
            <a:r>
              <a:rPr lang="en-GB" sz="1600" dirty="0" smtClean="0"/>
              <a:t>estimate prior hypothesis any given variant is associated with a disease and adjust accordingly</a:t>
            </a:r>
          </a:p>
          <a:p>
            <a:pPr lvl="1"/>
            <a:r>
              <a:rPr lang="en-GB" sz="1600" dirty="0" smtClean="0"/>
              <a:t>Fallen out of favour, primarily due to problem of coming up with accurate, unbiased priors</a:t>
            </a:r>
          </a:p>
          <a:p>
            <a:pPr lvl="1"/>
            <a:r>
              <a:rPr lang="en-GB" sz="1600" dirty="0" smtClean="0"/>
              <a:t>Many studies just apply a commonly accepted threshold of </a:t>
            </a:r>
            <a:r>
              <a:rPr lang="en-GB" sz="1600" b="1" dirty="0" smtClean="0"/>
              <a:t>p &lt; 5x10</a:t>
            </a:r>
            <a:r>
              <a:rPr lang="en-GB" sz="1600" b="1" baseline="30000" dirty="0" smtClean="0"/>
              <a:t>-8</a:t>
            </a:r>
            <a:r>
              <a:rPr lang="en-GB" sz="1600" dirty="0" smtClean="0"/>
              <a:t>. Bit of a cheat</a:t>
            </a:r>
            <a:endParaRPr lang="en-GB" sz="1600" dirty="0"/>
          </a:p>
        </p:txBody>
      </p:sp>
      <p:pic>
        <p:nvPicPr>
          <p:cNvPr id="6146" name="Picture 2" descr="The shape of the distribution of unadjusted P values can be used to infer the fraction of hypotheses that are null and the false discovery rate (F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4039" y="3085752"/>
            <a:ext cx="5110591" cy="24148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660078" y="6514109"/>
            <a:ext cx="2469459" cy="276999"/>
          </a:xfrm>
          <a:prstGeom prst="rect">
            <a:avLst/>
          </a:prstGeom>
          <a:noFill/>
        </p:spPr>
        <p:txBody>
          <a:bodyPr wrap="none" rtlCol="0">
            <a:spAutoFit/>
          </a:bodyPr>
          <a:lstStyle/>
          <a:p>
            <a:r>
              <a:rPr lang="en-GB" sz="1200" dirty="0"/>
              <a:t>Nature Methods 11, 355–356 (2014)</a:t>
            </a:r>
          </a:p>
        </p:txBody>
      </p:sp>
    </p:spTree>
    <p:extLst>
      <p:ext uri="{BB962C8B-B14F-4D97-AF65-F5344CB8AC3E}">
        <p14:creationId xmlns:p14="http://schemas.microsoft.com/office/powerpoint/2010/main" val="1409678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PLINK</a:t>
            </a:r>
            <a:endParaRPr lang="en-GB" dirty="0"/>
          </a:p>
        </p:txBody>
      </p:sp>
      <p:sp>
        <p:nvSpPr>
          <p:cNvPr id="3" name="Content Placeholder 2"/>
          <p:cNvSpPr>
            <a:spLocks noGrp="1"/>
          </p:cNvSpPr>
          <p:nvPr>
            <p:ph idx="1"/>
          </p:nvPr>
        </p:nvSpPr>
        <p:spPr/>
        <p:txBody>
          <a:bodyPr/>
          <a:lstStyle/>
          <a:p>
            <a:r>
              <a:rPr lang="en-GB" dirty="0" smtClean="0"/>
              <a:t>Software for performing GWAS</a:t>
            </a:r>
          </a:p>
          <a:p>
            <a:r>
              <a:rPr lang="en-GB" dirty="0" smtClean="0"/>
              <a:t>First published in 2007 (since cited around 12000 times)</a:t>
            </a:r>
          </a:p>
          <a:p>
            <a:r>
              <a:rPr lang="en-GB" dirty="0" smtClean="0"/>
              <a:t>Substantially updated version PLINK 2 under </a:t>
            </a:r>
            <a:r>
              <a:rPr lang="en-GB" dirty="0"/>
              <a:t>active development (</a:t>
            </a:r>
            <a:r>
              <a:rPr lang="en-GB" dirty="0">
                <a:hlinkClick r:id="rId2"/>
              </a:rPr>
              <a:t>https://www.cog-genomics.org/plink2</a:t>
            </a:r>
            <a:r>
              <a:rPr lang="en-GB" dirty="0" smtClean="0">
                <a:hlinkClick r:id="rId2"/>
              </a:rPr>
              <a:t>/</a:t>
            </a:r>
            <a:r>
              <a:rPr lang="en-GB" dirty="0" smtClean="0"/>
              <a:t>) </a:t>
            </a:r>
          </a:p>
          <a:p>
            <a:endParaRPr lang="en-GB" dirty="0"/>
          </a:p>
          <a:p>
            <a:r>
              <a:rPr lang="en-GB" dirty="0" smtClean="0"/>
              <a:t>Note several other software packages available e.g. </a:t>
            </a:r>
            <a:r>
              <a:rPr lang="en-GB" dirty="0" err="1" smtClean="0"/>
              <a:t>GenABEL</a:t>
            </a:r>
            <a:r>
              <a:rPr lang="en-GB" dirty="0" smtClean="0"/>
              <a:t>/</a:t>
            </a:r>
            <a:r>
              <a:rPr lang="en-GB" dirty="0" err="1" smtClean="0"/>
              <a:t>ProbABEL</a:t>
            </a:r>
            <a:r>
              <a:rPr lang="en-GB" dirty="0" smtClean="0"/>
              <a:t>, EMMA</a:t>
            </a:r>
            <a:endParaRPr lang="en-GB" dirty="0"/>
          </a:p>
        </p:txBody>
      </p:sp>
    </p:spTree>
    <p:extLst>
      <p:ext uri="{BB962C8B-B14F-4D97-AF65-F5344CB8AC3E}">
        <p14:creationId xmlns:p14="http://schemas.microsoft.com/office/powerpoint/2010/main" val="928560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PLINK – (very!) basic workflow</a:t>
            </a:r>
            <a:endParaRPr lang="en-GB" dirty="0"/>
          </a:p>
        </p:txBody>
      </p:sp>
      <p:sp>
        <p:nvSpPr>
          <p:cNvPr id="4" name="TextBox 3"/>
          <p:cNvSpPr txBox="1"/>
          <p:nvPr/>
        </p:nvSpPr>
        <p:spPr>
          <a:xfrm>
            <a:off x="3627317" y="2510574"/>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QC of data</a:t>
            </a:r>
          </a:p>
          <a:p>
            <a:pPr algn="ctr"/>
            <a:r>
              <a:rPr lang="en-GB" dirty="0" smtClean="0"/>
              <a:t>e.g. filtering by </a:t>
            </a:r>
            <a:r>
              <a:rPr lang="en-GB" dirty="0" err="1" smtClean="0"/>
              <a:t>missingness</a:t>
            </a:r>
            <a:r>
              <a:rPr lang="en-GB" dirty="0" smtClean="0"/>
              <a:t>/HWE</a:t>
            </a:r>
            <a:endParaRPr lang="en-GB" dirty="0"/>
          </a:p>
        </p:txBody>
      </p:sp>
      <p:sp>
        <p:nvSpPr>
          <p:cNvPr id="6" name="TextBox 5"/>
          <p:cNvSpPr txBox="1"/>
          <p:nvPr/>
        </p:nvSpPr>
        <p:spPr>
          <a:xfrm>
            <a:off x="1086721" y="2510574"/>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Data formatting</a:t>
            </a:r>
          </a:p>
          <a:p>
            <a:pPr algn="ctr"/>
            <a:r>
              <a:rPr lang="en-GB" dirty="0" smtClean="0"/>
              <a:t>Convert to PLINK’s binary format</a:t>
            </a:r>
            <a:endParaRPr lang="en-GB" dirty="0"/>
          </a:p>
        </p:txBody>
      </p:sp>
      <p:cxnSp>
        <p:nvCxnSpPr>
          <p:cNvPr id="8" name="Straight Arrow Connector 7"/>
          <p:cNvCxnSpPr>
            <a:stCxn id="6" idx="3"/>
            <a:endCxn id="4" idx="1"/>
          </p:cNvCxnSpPr>
          <p:nvPr/>
        </p:nvCxnSpPr>
        <p:spPr>
          <a:xfrm>
            <a:off x="3196812" y="2972239"/>
            <a:ext cx="430505" cy="0"/>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9" name="TextBox 8"/>
          <p:cNvSpPr txBox="1"/>
          <p:nvPr/>
        </p:nvSpPr>
        <p:spPr>
          <a:xfrm>
            <a:off x="198786" y="2602446"/>
            <a:ext cx="887935"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GB" dirty="0" smtClean="0"/>
              <a:t>VCF file</a:t>
            </a:r>
            <a:endParaRPr lang="en-GB" dirty="0"/>
          </a:p>
        </p:txBody>
      </p:sp>
      <p:cxnSp>
        <p:nvCxnSpPr>
          <p:cNvPr id="11" name="Straight Arrow Connector 10"/>
          <p:cNvCxnSpPr>
            <a:endCxn id="6" idx="1"/>
          </p:cNvCxnSpPr>
          <p:nvPr/>
        </p:nvCxnSpPr>
        <p:spPr>
          <a:xfrm>
            <a:off x="656216" y="2972239"/>
            <a:ext cx="430505" cy="0"/>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17" name="TextBox 16"/>
          <p:cNvSpPr txBox="1"/>
          <p:nvPr/>
        </p:nvSpPr>
        <p:spPr>
          <a:xfrm>
            <a:off x="6250388" y="2510574"/>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Check for population stratification</a:t>
            </a:r>
          </a:p>
        </p:txBody>
      </p:sp>
      <p:cxnSp>
        <p:nvCxnSpPr>
          <p:cNvPr id="18" name="Straight Arrow Connector 17"/>
          <p:cNvCxnSpPr>
            <a:stCxn id="4" idx="3"/>
            <a:endCxn id="17" idx="1"/>
          </p:cNvCxnSpPr>
          <p:nvPr/>
        </p:nvCxnSpPr>
        <p:spPr>
          <a:xfrm>
            <a:off x="5737408" y="2972239"/>
            <a:ext cx="512980" cy="0"/>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19" name="TextBox 18"/>
          <p:cNvSpPr txBox="1"/>
          <p:nvPr/>
        </p:nvSpPr>
        <p:spPr>
          <a:xfrm>
            <a:off x="8873459" y="2510113"/>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GWAS</a:t>
            </a:r>
          </a:p>
          <a:p>
            <a:pPr algn="ctr"/>
            <a:r>
              <a:rPr lang="en-GB" dirty="0" smtClean="0"/>
              <a:t>Fitting appropriate covariates</a:t>
            </a:r>
          </a:p>
        </p:txBody>
      </p:sp>
      <p:cxnSp>
        <p:nvCxnSpPr>
          <p:cNvPr id="20" name="Straight Arrow Connector 19"/>
          <p:cNvCxnSpPr>
            <a:stCxn id="17" idx="3"/>
            <a:endCxn id="19" idx="1"/>
          </p:cNvCxnSpPr>
          <p:nvPr/>
        </p:nvCxnSpPr>
        <p:spPr>
          <a:xfrm flipV="1">
            <a:off x="8360479" y="2971778"/>
            <a:ext cx="512980" cy="461"/>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6" name="TextBox 35"/>
          <p:cNvSpPr txBox="1"/>
          <p:nvPr/>
        </p:nvSpPr>
        <p:spPr>
          <a:xfrm>
            <a:off x="6589252" y="4378357"/>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Plotting</a:t>
            </a:r>
          </a:p>
          <a:p>
            <a:pPr algn="ctr"/>
            <a:r>
              <a:rPr lang="en-GB" dirty="0" smtClean="0"/>
              <a:t>Q-Q plot, Manhattan plot</a:t>
            </a:r>
          </a:p>
        </p:txBody>
      </p:sp>
      <p:cxnSp>
        <p:nvCxnSpPr>
          <p:cNvPr id="38" name="Straight Arrow Connector 37"/>
          <p:cNvCxnSpPr>
            <a:stCxn id="19" idx="2"/>
            <a:endCxn id="36" idx="0"/>
          </p:cNvCxnSpPr>
          <p:nvPr/>
        </p:nvCxnSpPr>
        <p:spPr>
          <a:xfrm flipH="1">
            <a:off x="7644298" y="3433443"/>
            <a:ext cx="2284207" cy="944914"/>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9" name="TextBox 38"/>
          <p:cNvSpPr txBox="1"/>
          <p:nvPr/>
        </p:nvSpPr>
        <p:spPr>
          <a:xfrm>
            <a:off x="9656975" y="4378357"/>
            <a:ext cx="2110091"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GB" b="1" dirty="0" smtClean="0"/>
              <a:t>Multiple test correction</a:t>
            </a:r>
          </a:p>
          <a:p>
            <a:pPr algn="ctr"/>
            <a:r>
              <a:rPr lang="en-GB" dirty="0" smtClean="0"/>
              <a:t>Calculate FDR</a:t>
            </a:r>
          </a:p>
        </p:txBody>
      </p:sp>
      <p:cxnSp>
        <p:nvCxnSpPr>
          <p:cNvPr id="41" name="Straight Arrow Connector 40"/>
          <p:cNvCxnSpPr>
            <a:stCxn id="19" idx="2"/>
            <a:endCxn id="39" idx="0"/>
          </p:cNvCxnSpPr>
          <p:nvPr/>
        </p:nvCxnSpPr>
        <p:spPr>
          <a:xfrm>
            <a:off x="9928505" y="3433443"/>
            <a:ext cx="783516" cy="944914"/>
          </a:xfrm>
          <a:prstGeom prst="straightConnector1">
            <a:avLst/>
          </a:prstGeom>
          <a:ln>
            <a:tailEnd type="triangle"/>
          </a:ln>
        </p:spPr>
        <p:style>
          <a:lnRef idx="2">
            <a:schemeClr val="accent3">
              <a:shade val="50000"/>
            </a:schemeClr>
          </a:lnRef>
          <a:fillRef idx="1">
            <a:schemeClr val="accent3"/>
          </a:fillRef>
          <a:effectRef idx="0">
            <a:schemeClr val="accent3"/>
          </a:effectRef>
          <a:fontRef idx="minor">
            <a:schemeClr val="lt1"/>
          </a:fontRef>
        </p:style>
      </p:cxnSp>
    </p:spTree>
    <p:extLst>
      <p:ext uri="{BB962C8B-B14F-4D97-AF65-F5344CB8AC3E}">
        <p14:creationId xmlns:p14="http://schemas.microsoft.com/office/powerpoint/2010/main" val="2697165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1103725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external file that holds a picture, illustration, etc.&#10;Object name is nihms436685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953" y="227171"/>
            <a:ext cx="5423308" cy="66790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92748" y="1562669"/>
            <a:ext cx="5699252" cy="369332"/>
          </a:xfrm>
          <a:prstGeom prst="rect">
            <a:avLst/>
          </a:prstGeom>
          <a:noFill/>
        </p:spPr>
        <p:txBody>
          <a:bodyPr wrap="none" rtlCol="0">
            <a:spAutoFit/>
          </a:bodyPr>
          <a:lstStyle/>
          <a:p>
            <a:r>
              <a:rPr lang="en-GB" dirty="0" smtClean="0"/>
              <a:t>https://www.ncbi.nlm.nih.gov/pmc/articles/PMC3593722/</a:t>
            </a:r>
            <a:endParaRPr lang="en-GB" dirty="0"/>
          </a:p>
        </p:txBody>
      </p:sp>
    </p:spTree>
    <p:extLst>
      <p:ext uri="{BB962C8B-B14F-4D97-AF65-F5344CB8AC3E}">
        <p14:creationId xmlns:p14="http://schemas.microsoft.com/office/powerpoint/2010/main" val="3846494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oftware.broadinstitute.org/gatk/img/BP_workflow_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891" y="897245"/>
            <a:ext cx="10960097" cy="596075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a:spLocks noGrp="1"/>
          </p:cNvSpPr>
          <p:nvPr>
            <p:ph type="title"/>
          </p:nvPr>
        </p:nvSpPr>
        <p:spPr>
          <a:xfrm>
            <a:off x="719866" y="-81317"/>
            <a:ext cx="10515600" cy="1325563"/>
          </a:xfrm>
        </p:spPr>
        <p:txBody>
          <a:bodyPr/>
          <a:lstStyle/>
          <a:p>
            <a:r>
              <a:rPr lang="en-GB" dirty="0" smtClean="0"/>
              <a:t>Today’s tutorial</a:t>
            </a:r>
            <a:endParaRPr lang="en-GB" dirty="0"/>
          </a:p>
        </p:txBody>
      </p:sp>
      <p:sp>
        <p:nvSpPr>
          <p:cNvPr id="2" name="L-Shape 1"/>
          <p:cNvSpPr/>
          <p:nvPr/>
        </p:nvSpPr>
        <p:spPr>
          <a:xfrm rot="16200000">
            <a:off x="1812373" y="284721"/>
            <a:ext cx="4769117" cy="7178314"/>
          </a:xfrm>
          <a:prstGeom prst="corner">
            <a:avLst>
              <a:gd name="adj1" fmla="val 74684"/>
              <a:gd name="adj2" fmla="val 62400"/>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4694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3" descr="D:\kuloth\2016\Jan\12-01-2016\nrg_aop\slides_img\nrg.2015.17-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163639"/>
            <a:ext cx="6248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691718" y="6293223"/>
            <a:ext cx="4273606" cy="369332"/>
          </a:xfrm>
          <a:prstGeom prst="rect">
            <a:avLst/>
          </a:prstGeom>
          <a:noFill/>
        </p:spPr>
        <p:txBody>
          <a:bodyPr wrap="none" rtlCol="0">
            <a:spAutoFit/>
          </a:bodyPr>
          <a:lstStyle/>
          <a:p>
            <a:r>
              <a:rPr lang="en-GB"/>
              <a:t>Nature Reviews Genetics 17, 93–108 (2016)</a:t>
            </a:r>
            <a:endParaRPr lang="en-GB" dirty="0"/>
          </a:p>
        </p:txBody>
      </p:sp>
    </p:spTree>
    <p:extLst>
      <p:ext uri="{BB962C8B-B14F-4D97-AF65-F5344CB8AC3E}">
        <p14:creationId xmlns:p14="http://schemas.microsoft.com/office/powerpoint/2010/main" val="21362600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575510" y="128801"/>
            <a:ext cx="3327612" cy="658589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32" y="1957891"/>
            <a:ext cx="7718303" cy="2238308"/>
          </a:xfrm>
          <a:prstGeom prst="rect">
            <a:avLst/>
          </a:prstGeom>
        </p:spPr>
      </p:pic>
      <p:sp>
        <p:nvSpPr>
          <p:cNvPr id="8" name="Title 1"/>
          <p:cNvSpPr>
            <a:spLocks noGrp="1"/>
          </p:cNvSpPr>
          <p:nvPr>
            <p:ph type="title"/>
          </p:nvPr>
        </p:nvSpPr>
        <p:spPr>
          <a:xfrm>
            <a:off x="838200" y="365125"/>
            <a:ext cx="10515600" cy="1325563"/>
          </a:xfrm>
        </p:spPr>
        <p:txBody>
          <a:bodyPr/>
          <a:lstStyle/>
          <a:p>
            <a:r>
              <a:rPr lang="en-GB" dirty="0" smtClean="0"/>
              <a:t>First align reads to genome</a:t>
            </a:r>
            <a:endParaRPr lang="en-GB" dirty="0"/>
          </a:p>
        </p:txBody>
      </p:sp>
      <p:sp>
        <p:nvSpPr>
          <p:cNvPr id="3" name="TextBox 2"/>
          <p:cNvSpPr txBox="1"/>
          <p:nvPr/>
        </p:nvSpPr>
        <p:spPr>
          <a:xfrm>
            <a:off x="266494" y="5113651"/>
            <a:ext cx="8231404" cy="892552"/>
          </a:xfrm>
          <a:prstGeom prst="rect">
            <a:avLst/>
          </a:prstGeom>
          <a:noFill/>
        </p:spPr>
        <p:txBody>
          <a:bodyPr wrap="square" rtlCol="0">
            <a:spAutoFit/>
          </a:bodyPr>
          <a:lstStyle/>
          <a:p>
            <a:pPr marL="285750" indent="-285750">
              <a:buFont typeface="Arial" panose="020B0604020202020204" pitchFamily="34" charset="0"/>
              <a:buChar char="•"/>
            </a:pPr>
            <a:r>
              <a:rPr lang="en-GB" sz="2600" dirty="0" smtClean="0"/>
              <a:t>Reads most often mapped with BWA to produce aligned BAM file</a:t>
            </a:r>
          </a:p>
        </p:txBody>
      </p:sp>
    </p:spTree>
    <p:extLst>
      <p:ext uri="{BB962C8B-B14F-4D97-AF65-F5344CB8AC3E}">
        <p14:creationId xmlns:p14="http://schemas.microsoft.com/office/powerpoint/2010/main" val="3022067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9293</TotalTime>
  <Words>4212</Words>
  <Application>Microsoft Office PowerPoint</Application>
  <PresentationFormat>Widescreen</PresentationFormat>
  <Paragraphs>772</Paragraphs>
  <Slides>80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Calibri Light</vt:lpstr>
      <vt:lpstr>Consolas</vt:lpstr>
      <vt:lpstr>Courier New</vt:lpstr>
      <vt:lpstr>Helvetica Neue</vt:lpstr>
      <vt:lpstr>inherit</vt:lpstr>
      <vt:lpstr>Monaco</vt:lpstr>
      <vt:lpstr>Wingdings</vt:lpstr>
      <vt:lpstr>Office Theme</vt:lpstr>
      <vt:lpstr>Variant calling and association studies</vt:lpstr>
      <vt:lpstr>Schedule</vt:lpstr>
      <vt:lpstr>Types of genetic variants</vt:lpstr>
      <vt:lpstr>Why study genetic variants</vt:lpstr>
      <vt:lpstr>Variants called relative to a haploid reference</vt:lpstr>
      <vt:lpstr>PowerPoint Presentation</vt:lpstr>
      <vt:lpstr>Not so simple…</vt:lpstr>
      <vt:lpstr>Today’s tutorial</vt:lpstr>
      <vt:lpstr>First align reads to genome</vt:lpstr>
      <vt:lpstr>Problem of PCR duplicates</vt:lpstr>
      <vt:lpstr>PowerPoint Presentation</vt:lpstr>
      <vt:lpstr>How to identify duplicates</vt:lpstr>
      <vt:lpstr>Base Recalibration</vt:lpstr>
      <vt:lpstr>How base recalibration works</vt:lpstr>
      <vt:lpstr>How base recalibration works</vt:lpstr>
      <vt:lpstr>First apply recalibration</vt:lpstr>
      <vt:lpstr>Check recalibration (optional)</vt:lpstr>
      <vt:lpstr>https://github.com/prenderj/variant_tutorial</vt:lpstr>
      <vt:lpstr>Haplotype caller</vt:lpstr>
      <vt:lpstr>Haplotype caller</vt:lpstr>
      <vt:lpstr>Haplotype caller</vt:lpstr>
      <vt:lpstr>Haplotype caller</vt:lpstr>
      <vt:lpstr>Haplotype caller</vt:lpstr>
      <vt:lpstr>Haplotype caller</vt:lpstr>
      <vt:lpstr>Bayesian statistics basics</vt:lpstr>
      <vt:lpstr>Haplotype caller gives phase info</vt:lpstr>
      <vt:lpstr>Joint calling</vt:lpstr>
      <vt:lpstr>Joint calling</vt:lpstr>
      <vt:lpstr>Joint calling</vt:lpstr>
      <vt:lpstr>VCF and gVCF formats</vt:lpstr>
      <vt:lpstr>The gVCF file</vt:lpstr>
      <vt:lpstr>Joint calling</vt:lpstr>
      <vt:lpstr>The VCF file</vt:lpstr>
      <vt:lpstr>https://github.com/prenderj/variant_tutorial</vt:lpstr>
      <vt:lpstr>Quality filtering</vt:lpstr>
      <vt:lpstr>Variant quality score recalibration (VQSR)</vt:lpstr>
      <vt:lpstr>Variant quality score recalibration (VQSR)</vt:lpstr>
      <vt:lpstr>Variant quality score recalibration (VQSR)</vt:lpstr>
      <vt:lpstr>Variant quality score recalibration (VQSR)</vt:lpstr>
      <vt:lpstr>Manual filtering</vt:lpstr>
      <vt:lpstr>https://github.com/prenderj/variant_tutorial</vt:lpstr>
      <vt:lpstr>Variant annotation and filtering</vt:lpstr>
      <vt:lpstr>Why annotate?</vt:lpstr>
      <vt:lpstr>Consequences of variants</vt:lpstr>
      <vt:lpstr>PowerPoint Presentation</vt:lpstr>
      <vt:lpstr>PowerPoint Presentation</vt:lpstr>
      <vt:lpstr>Annotation tools</vt:lpstr>
      <vt:lpstr>Variant Effect Predictor</vt:lpstr>
      <vt:lpstr>VEP – Using online site</vt:lpstr>
      <vt:lpstr>VEP – Using Ensembl REST API</vt:lpstr>
      <vt:lpstr>VEP – command line</vt:lpstr>
      <vt:lpstr>--most-severe option</vt:lpstr>
      <vt:lpstr>VEP html output file</vt:lpstr>
      <vt:lpstr>VEP VCF output</vt:lpstr>
      <vt:lpstr>Variant filtering with VCFtools</vt:lpstr>
      <vt:lpstr>Genetic association studies</vt:lpstr>
      <vt:lpstr>Linkage vs Association</vt:lpstr>
      <vt:lpstr>Linkage vs Association</vt:lpstr>
      <vt:lpstr>Study choice</vt:lpstr>
      <vt:lpstr>Linkage disequilibrium</vt:lpstr>
      <vt:lpstr>Linkage and GWAS depend on recombination</vt:lpstr>
      <vt:lpstr>GWAS traditionally depend on LD</vt:lpstr>
      <vt:lpstr>GWAS pipeline</vt:lpstr>
      <vt:lpstr>Types of phenotype</vt:lpstr>
      <vt:lpstr>Regression tests</vt:lpstr>
      <vt:lpstr>Different models</vt:lpstr>
      <vt:lpstr>GWAS approach</vt:lpstr>
      <vt:lpstr>Spotting potential problems with Manhattan</vt:lpstr>
      <vt:lpstr>Importance of environment</vt:lpstr>
      <vt:lpstr>Environmental factors often more important</vt:lpstr>
      <vt:lpstr>Problem of population structure</vt:lpstr>
      <vt:lpstr>Assessing population structure</vt:lpstr>
      <vt:lpstr>Metaanalyses</vt:lpstr>
      <vt:lpstr>Problem of multiple testing</vt:lpstr>
      <vt:lpstr>Problem of multiple testing (2)</vt:lpstr>
      <vt:lpstr>PLINK</vt:lpstr>
      <vt:lpstr>PLINK – (very!) basic workflow</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PRENDERGAST James</dc:creator>
  <cp:lastModifiedBy>PRENDERGAST James</cp:lastModifiedBy>
  <cp:revision>141</cp:revision>
  <dcterms:created xsi:type="dcterms:W3CDTF">2017-01-21T18:02:46Z</dcterms:created>
  <dcterms:modified xsi:type="dcterms:W3CDTF">2017-02-16T06:39:49Z</dcterms:modified>
</cp:coreProperties>
</file>